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89426" autoAdjust="0"/>
  </p:normalViewPr>
  <p:slideViewPr>
    <p:cSldViewPr snapToGrid="0">
      <p:cViewPr varScale="1">
        <p:scale>
          <a:sx n="74" d="100"/>
          <a:sy n="74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2F11-7F23-4DBE-9212-1EC5E2C31294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5970A-648E-46D3-AD91-A9060C90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8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Read the first Essential Understanding to your students. “There is great diversity among the twelve sovereign tribes of Montana in their</a:t>
            </a:r>
          </a:p>
          <a:p>
            <a:pPr algn="l"/>
            <a:r>
              <a:rPr lang="en-US" sz="1800" b="0" i="0" u="none" strike="noStrike" baseline="0" dirty="0">
                <a:latin typeface="ChaparralPro-Regular"/>
              </a:rPr>
              <a:t>languages, cultures, histories, and governments. Each tribe has a distinct and unique cultural heritage that contributes to modern Montana.”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Ask: </a:t>
            </a:r>
            <a:r>
              <a:rPr lang="en-US" sz="1800" b="0" i="0" u="none" strike="noStrike" baseline="0" dirty="0">
                <a:latin typeface="ChaparralPro-Regular"/>
              </a:rPr>
              <a:t>What do you think this means? Let students know that this has a lot of vocabulary words that they might not be familiar with, and that is okay. You are going to carefully interpret the text together (something called “close reading.”)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“There is great </a:t>
            </a:r>
            <a:r>
              <a:rPr lang="en-US" sz="1800" b="1" i="0" u="none" strike="noStrike" baseline="0" dirty="0">
                <a:latin typeface="ChaparralPro-Bold"/>
              </a:rPr>
              <a:t>diversity </a:t>
            </a:r>
            <a:r>
              <a:rPr lang="en-US" sz="1800" b="0" i="0" u="none" strike="noStrike" baseline="0" dirty="0">
                <a:latin typeface="ChaparralPro-Regular"/>
              </a:rPr>
              <a:t>among the twelve sovereign tribes of Montana in their languages, cultures, histories, and</a:t>
            </a:r>
          </a:p>
          <a:p>
            <a:pPr algn="l"/>
            <a:r>
              <a:rPr lang="en-US" sz="1800" b="0" i="0" u="none" strike="noStrike" baseline="0" dirty="0">
                <a:latin typeface="ChaparralPro-Regular"/>
              </a:rPr>
              <a:t>governments. Each tribe has a distinct and unique cultural heritage that contributes to</a:t>
            </a:r>
          </a:p>
          <a:p>
            <a:pPr algn="l"/>
            <a:r>
              <a:rPr lang="en-US" sz="1800" b="0" i="0" u="none" strike="noStrike" baseline="0" dirty="0">
                <a:latin typeface="ChaparralPro-Regular"/>
              </a:rPr>
              <a:t>modern Montana.” 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Ask: </a:t>
            </a:r>
            <a:r>
              <a:rPr lang="en-US" sz="1800" b="0" i="0" u="none" strike="noStrike" baseline="0" dirty="0">
                <a:latin typeface="ChaparralPro-Regular"/>
              </a:rPr>
              <a:t>What do you think “diversity” means? Are there context clues to help understand this word? Advance slide for a definition of </a:t>
            </a:r>
            <a:r>
              <a:rPr lang="en-US" sz="1800" b="0" i="1" u="none" strike="noStrike" baseline="0" dirty="0">
                <a:latin typeface="ChaparralPro-Italic"/>
              </a:rPr>
              <a:t>diversity</a:t>
            </a:r>
            <a:r>
              <a:rPr lang="en-US" sz="1800" b="0" i="0" u="none" strike="noStrike" baseline="0" dirty="0">
                <a:latin typeface="ChaparralPro-Regular"/>
              </a:rPr>
              <a:t>. Make (or have a student make) a vocabulary card for your word wall.</a:t>
            </a:r>
          </a:p>
          <a:p>
            <a:pPr algn="l"/>
            <a:endParaRPr lang="en-US" sz="1800" b="1" i="0" u="none" strike="noStrike" baseline="0" dirty="0">
              <a:latin typeface="OfficinaSans-Bold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diversity: </a:t>
            </a:r>
            <a:r>
              <a:rPr lang="en-US" sz="1800" b="0" i="0" u="none" strike="noStrike" baseline="0" dirty="0">
                <a:latin typeface="ChaparralPro-Regular"/>
              </a:rPr>
              <a:t>variety, different from one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6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Repeat steps with </a:t>
            </a:r>
            <a:r>
              <a:rPr lang="en-US" sz="1800" b="0" i="1" u="none" strike="noStrike" baseline="0" dirty="0">
                <a:latin typeface="ChaparralPro-Italic"/>
              </a:rPr>
              <a:t>sovereign</a:t>
            </a:r>
            <a:r>
              <a:rPr lang="en-US" sz="1800" b="0" i="0" u="none" strike="noStrike" baseline="0" dirty="0">
                <a:latin typeface="ChaparralPro-Regular"/>
              </a:rPr>
              <a:t>.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sovereign: </a:t>
            </a:r>
            <a:r>
              <a:rPr lang="en-US" sz="1800" b="0" i="0" u="none" strike="noStrike" baseline="0" dirty="0">
                <a:latin typeface="ChaparralPro-Regular"/>
              </a:rPr>
              <a:t>self-governing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53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Repeat steps with culture</a:t>
            </a:r>
          </a:p>
          <a:p>
            <a:endParaRPr lang="en-US" dirty="0"/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culture: </a:t>
            </a:r>
            <a:r>
              <a:rPr lang="en-US" sz="1800" b="0" i="0" u="none" strike="noStrike" baseline="0" dirty="0">
                <a:latin typeface="ChaparralPro-Regular"/>
              </a:rPr>
              <a:t>the shared language, traditions, and beliefs specific to a certain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Repeat steps with </a:t>
            </a:r>
            <a:r>
              <a:rPr lang="en-US" sz="1800" b="0" i="1" u="none" strike="noStrike" baseline="0" dirty="0">
                <a:latin typeface="ChaparralPro-Italic"/>
              </a:rPr>
              <a:t>distinct</a:t>
            </a:r>
            <a:r>
              <a:rPr lang="en-US" sz="1800" b="0" i="0" u="none" strike="noStrike" baseline="0" dirty="0">
                <a:latin typeface="ChaparralPro-Regular"/>
              </a:rPr>
              <a:t>. 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distinct: </a:t>
            </a:r>
            <a:r>
              <a:rPr lang="en-US" sz="1800" b="0" i="0" u="none" strike="noStrike" baseline="0" dirty="0">
                <a:latin typeface="ChaparralPro-Regular"/>
              </a:rPr>
              <a:t>different or separate</a:t>
            </a:r>
          </a:p>
          <a:p>
            <a:pPr algn="l"/>
            <a:endParaRPr lang="en-US" sz="1800" b="1" i="0" u="none" strike="noStrike" baseline="0" dirty="0">
              <a:latin typeface="OfficinaSans-Bold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Teaching Note: </a:t>
            </a:r>
            <a:r>
              <a:rPr lang="en-US" sz="1800" b="0" i="0" u="none" strike="noStrike" baseline="0" dirty="0">
                <a:latin typeface="ChaparralPro-Regular"/>
              </a:rPr>
              <a:t>Students often confuse the words </a:t>
            </a:r>
            <a:r>
              <a:rPr lang="en-US" sz="1800" b="0" i="1" u="none" strike="noStrike" baseline="0" dirty="0">
                <a:latin typeface="ChaparralPro-Italic"/>
              </a:rPr>
              <a:t>distinct </a:t>
            </a:r>
            <a:r>
              <a:rPr lang="en-US" sz="1800" b="0" i="0" u="none" strike="noStrike" baseline="0" dirty="0">
                <a:latin typeface="ChaparralPro-Regular"/>
              </a:rPr>
              <a:t>and </a:t>
            </a:r>
            <a:r>
              <a:rPr lang="en-US" sz="1800" b="0" i="1" u="none" strike="noStrike" baseline="0" dirty="0">
                <a:latin typeface="ChaparralPro-Italic"/>
              </a:rPr>
              <a:t>extinct.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2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Repeat steps with </a:t>
            </a:r>
            <a:r>
              <a:rPr lang="en-US" sz="1800" b="0" i="1" u="none" strike="noStrike" baseline="0" dirty="0">
                <a:latin typeface="ChaparralPro-Italic"/>
              </a:rPr>
              <a:t>unique</a:t>
            </a:r>
            <a:r>
              <a:rPr lang="en-US" sz="1800" b="0" i="0" u="none" strike="noStrike" baseline="0" dirty="0">
                <a:latin typeface="ChaparralPro-Regular"/>
              </a:rPr>
              <a:t>.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unique: </a:t>
            </a:r>
            <a:r>
              <a:rPr lang="en-US" sz="1800" b="0" i="0" u="none" strike="noStrike" baseline="0" dirty="0">
                <a:latin typeface="ChaparralPro-Regular"/>
              </a:rPr>
              <a:t>special, one of a kind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28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Repeat steps with </a:t>
            </a:r>
            <a:r>
              <a:rPr lang="en-US" sz="1800" b="0" i="1" u="none" strike="noStrike" baseline="0" dirty="0">
                <a:latin typeface="ChaparralPro-Italic"/>
              </a:rPr>
              <a:t>cultural heritage</a:t>
            </a:r>
            <a:r>
              <a:rPr lang="en-US" sz="1800" b="0" i="0" u="none" strike="noStrike" baseline="0" dirty="0">
                <a:latin typeface="ChaparralPro-Regular"/>
              </a:rPr>
              <a:t>.</a:t>
            </a:r>
          </a:p>
          <a:p>
            <a:pPr algn="l"/>
            <a:endParaRPr lang="en-US" sz="1800" b="1" i="0" u="none" strike="noStrike" baseline="0" dirty="0">
              <a:latin typeface="OfficinaSans-Bold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cultural heritage: </a:t>
            </a:r>
            <a:r>
              <a:rPr lang="en-US" sz="1800" b="0" i="0" u="none" strike="noStrike" baseline="0" dirty="0">
                <a:latin typeface="ChaparralPro-Regular"/>
              </a:rPr>
              <a:t>beliefs, history, traditions, art, stories, religion passed down through the generations (from great-grandparents, to grandparents, to parents, to children)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9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Repeat steps with </a:t>
            </a:r>
            <a:r>
              <a:rPr lang="en-US" sz="1800" b="0" i="1" u="none" strike="noStrike" baseline="0" dirty="0">
                <a:latin typeface="ChaparralPro-Italic"/>
              </a:rPr>
              <a:t>contributes</a:t>
            </a:r>
            <a:r>
              <a:rPr lang="en-US" sz="1800" b="0" i="0" u="none" strike="noStrike" baseline="0" dirty="0">
                <a:latin typeface="ChaparralPro-Regular"/>
              </a:rPr>
              <a:t>.</a:t>
            </a:r>
          </a:p>
          <a:p>
            <a:pPr algn="l"/>
            <a:endParaRPr lang="en-US" sz="1800" b="0" i="0" u="none" strike="noStrike" baseline="0" dirty="0">
              <a:latin typeface="ChaparralPro-Regular"/>
            </a:endParaRPr>
          </a:p>
          <a:p>
            <a:pPr algn="l"/>
            <a:r>
              <a:rPr lang="en-US" sz="1800" b="1" i="0" u="none" strike="noStrike" baseline="0" dirty="0">
                <a:latin typeface="OfficinaSans-Bold"/>
              </a:rPr>
              <a:t>contributes: </a:t>
            </a:r>
            <a:r>
              <a:rPr lang="en-US" sz="1800" b="0" i="0" u="none" strike="noStrike" baseline="0" dirty="0">
                <a:latin typeface="ChaparralPro-Regular"/>
              </a:rPr>
              <a:t>adds 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64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haparralPro-Regular"/>
              </a:rPr>
              <a:t>Read the Essential Understanding out loud one last time, telling students they are going to read the next word in the sentence when you pause: Pause at each of the newly defined words for students to read.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5970A-648E-46D3-AD91-A9060C90E2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9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1642B-7473-4F7C-814D-6A81C4273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103D7-C4BB-48B5-B1F9-1C83F3697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BA134-BFFF-468F-B260-1B7E40E7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D187-72DB-4318-8BB1-1C57D897B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39376-472E-4BCB-8561-7AD5D295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9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B4224-D0D1-4895-BF05-1E290D8D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990CD-BCDD-4D3D-BA44-8833C45FC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314B-613F-4043-8545-DC7DD901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6718D-35D7-4EDD-9BAF-9AEFF6CB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1CC6-CD92-4252-830B-4CD0CAA2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8EE3D-B817-41F7-BC48-71792918A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6D033B-FEC1-4781-848B-AC804B713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8C245-70A1-4981-95F7-6514C382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B228-71C9-4281-9AFD-E4EF2827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DAA80-AF10-4B0A-BE42-89F113DF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0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2C9B1-D883-4C08-87E0-F8AF9FF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7BC01-065C-416C-A618-C3B12B714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674F6-0CFA-4DD4-8762-815B229F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DA55A-4BE1-4C2C-AC4F-8F8BB210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42BC8-16E2-4F72-93F1-B380185B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E359-0CC0-4978-A64D-957C5FBB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71DE5-FFC4-4667-851F-E422A6A90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139ED-CDEF-483B-BD6E-60C94F0F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D0582-D6B6-45E2-BA83-F99BB22AA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E3D42-23D9-4E10-8B60-99279BED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9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4E53F-2877-4603-8C6C-95C46D742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F1FB-5E32-47C3-9EA9-85E78A683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2F3F5-F8AD-4C88-B66C-1637D1B75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DE137-C418-47CC-956E-EE659AE5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2887E-1AF4-433F-A7F4-453A9EA4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0A91A-A009-4887-B3AD-4750235C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5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E0AD6-7CC2-4280-8F83-830210A7D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362F-3B5E-4CBC-A03B-1F5670ADC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1C920-3970-4809-A2DD-5CF21028E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7F1A2-0116-4AB6-9172-7D18EBC3F0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28AD7-1430-421D-B725-DF4C9BCD7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69FAB-D15C-441A-B71F-9191E38A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92CDC2-4A5A-46A1-8BEB-1B45D631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B03DA-1F41-412A-B9A2-460AB5CC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C1900-F7A1-4BD3-8DAA-7B9AE139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CDE3C-2BE2-4D11-86B5-42401282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E585F-A94B-4F95-9B3B-A25831CD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B1775-91B4-4E1B-9948-5FCBFC581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385D5-683F-4198-9E39-E7BA57C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94CE09-1BB0-4DDF-B2B6-2573D806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42337-E006-4B19-BAD9-697670450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CF923-BD57-4898-8019-9CDD2012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7E1C5-9A33-4D8B-96E2-848B73781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B6D3D-CB25-4FC2-8CC1-3BB33419E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D0C88-DD73-4DA0-BE76-775B2248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639F0-47CC-4560-9486-7B1BBC10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03F2E-241D-43E9-A809-E53ECC08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3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9C50-6F68-4287-A930-735BBA37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0283F8-21BD-4841-B623-FE1057CEA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32104-153F-46B5-880B-79F329D9B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0264A-D2BB-4BD2-973D-57221638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DD219-D9B5-43EA-99D8-1BB5A78B5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9D21B-9CBC-4094-BB77-245355773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3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6C9BF2-2B3F-4BB0-A485-75ADC1EDD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7A5A0-1708-4B85-B9B0-AD9839F41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B05C6-0A04-4A73-82D4-961868E48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9F207-ABA5-40D1-8082-5EB1095849CC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25146-43AF-4B6B-88EF-68FEA5D02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2528E-54CB-4E8C-B6A7-D775E24A67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B4376-41AF-4669-9F47-8EBA697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6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107E-5858-43B0-AA0D-FC8A894E1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4154" y="3543312"/>
            <a:ext cx="6024132" cy="2889114"/>
          </a:xfrm>
        </p:spPr>
        <p:txBody>
          <a:bodyPr anchor="b">
            <a:no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  <a:cs typeface="Aldhabi" panose="020B0604020202020204" pitchFamily="2" charset="-78"/>
              </a:rPr>
              <a:t>Essential Understandings Regarding Montana Indians</a:t>
            </a:r>
            <a:b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  <a:cs typeface="Aldhabi" panose="020B0604020202020204" pitchFamily="2" charset="-78"/>
              </a:rPr>
            </a:b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  <a:cs typeface="Aldhabi" panose="020B0604020202020204" pitchFamily="2" charset="-78"/>
              </a:rPr>
              <a:t>— #1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043D7F5-773E-483F-A34E-2E74C9D64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2" r="10202" b="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16579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2658" y="1558166"/>
            <a:ext cx="7054516" cy="4988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heritage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</a:t>
            </a: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E0ACE0A-36D0-49A1-BD91-34B9CB9898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01"/>
          <a:stretch/>
        </p:blipFill>
        <p:spPr>
          <a:xfrm>
            <a:off x="642257" y="1425645"/>
            <a:ext cx="3023776" cy="525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6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790F3B-975C-4998-9595-41752542384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96" y="1896820"/>
            <a:ext cx="5626608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5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9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diversity among the twelve sovereign tribes of Montana in their languages, cultures, histories, and governments. Each tribe has a distinct and unique 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4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sovereign tribes of Montana in their languages, cultures, histories, and governments. Each tribe has a distinct and unique 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780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tribes of Montana in their languages, cultures, histories, and governments. Each tribe has a distinct and unique 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61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distinct and unique 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6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unique 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</a:t>
            </a: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heritage 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89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heritage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contributes 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2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44623-F917-4420-9005-BD1D4CEE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Essential Understanding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575F-3BE1-487B-80C3-A4440B6B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great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diversity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among the twelve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sovereign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tribes of Montana in their languages,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cultures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histories, and governments. Each tribe has a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distinct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unique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cultural heritage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</a:t>
            </a:r>
            <a:r>
              <a:rPr lang="en-US" sz="4400" b="1" dirty="0">
                <a:solidFill>
                  <a:srgbClr val="99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contributes</a:t>
            </a:r>
            <a:r>
              <a:rPr lang="en-US" sz="4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modern Montana.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7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723</Words>
  <Application>Microsoft Office PowerPoint</Application>
  <PresentationFormat>Widescreen</PresentationFormat>
  <Paragraphs>60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ChaparralPro-Bold</vt:lpstr>
      <vt:lpstr>ChaparralPro-Italic</vt:lpstr>
      <vt:lpstr>ChaparralPro-Regular</vt:lpstr>
      <vt:lpstr>OfficinaSans-Bold</vt:lpstr>
      <vt:lpstr>Office Theme</vt:lpstr>
      <vt:lpstr>Essential Understandings Regarding Montana Indians — #1</vt:lpstr>
      <vt:lpstr>Essential Understanding #1</vt:lpstr>
      <vt:lpstr>Essential Understanding #1</vt:lpstr>
      <vt:lpstr>Essential Understanding #1</vt:lpstr>
      <vt:lpstr>Essential Understanding #1</vt:lpstr>
      <vt:lpstr>Essential Understanding #1</vt:lpstr>
      <vt:lpstr>Essential Understanding #1</vt:lpstr>
      <vt:lpstr>Essential Understanding #1</vt:lpstr>
      <vt:lpstr>Essential Understanding #1</vt:lpstr>
      <vt:lpstr>Essential Understanding #1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Understandings Regarding Montana Indians — #1</dc:title>
  <dc:creator>Lambert, Kirby</dc:creator>
  <cp:lastModifiedBy>Kohl, Martha</cp:lastModifiedBy>
  <cp:revision>5</cp:revision>
  <dcterms:created xsi:type="dcterms:W3CDTF">2020-08-10T14:48:51Z</dcterms:created>
  <dcterms:modified xsi:type="dcterms:W3CDTF">2021-03-22T16:34:13Z</dcterms:modified>
</cp:coreProperties>
</file>