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64883" autoAdjust="0"/>
  </p:normalViewPr>
  <p:slideViewPr>
    <p:cSldViewPr snapToGrid="0" snapToObjects="1">
      <p:cViewPr varScale="1">
        <p:scale>
          <a:sx n="38" d="100"/>
          <a:sy n="38" d="100"/>
        </p:scale>
        <p:origin x="62" y="8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Read, or have a student read, the title and explanatory text. Define “public domain” (available to all American citizens.) Are Blackfeet tribal members included in this definition of “public”? (No.)</a:t>
            </a:r>
            <a:endParaRPr/>
          </a:p>
        </p:txBody>
      </p:sp>
      <p:sp>
        <p:nvSpPr>
          <p:cNvPr id="183" name="Google Shape;18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Read, or have a student read, the date and title.</a:t>
            </a:r>
            <a:endParaRPr/>
          </a:p>
        </p:txBody>
      </p:sp>
      <p:sp>
        <p:nvSpPr>
          <p:cNvPr id="193" name="Google Shape;19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Read, or have a student read, the date and title. (Background information: Treaty 7 is one of 11 numbered, Canadian treaties signed between First Nations and “the Crown” between 1871 and 1921. Even though the treaties were officially negotiated with the Crown (i.e., the British government), Britain had transferred the authority to negotiate treaties to the Canadian government.)</a:t>
            </a:r>
            <a:endParaRPr dirty="0"/>
          </a:p>
        </p:txBody>
      </p:sp>
      <p:sp>
        <p:nvSpPr>
          <p:cNvPr id="203" name="Google Shape;20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Read, or have a student read, the date and title.</a:t>
            </a:r>
            <a:endParaRPr/>
          </a:p>
        </p:txBody>
      </p:sp>
      <p:sp>
        <p:nvSpPr>
          <p:cNvPr id="213" name="Google Shape;21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Read, or have a student read, the date and title.</a:t>
            </a:r>
            <a:endParaRPr/>
          </a:p>
        </p:txBody>
      </p:sp>
      <p:sp>
        <p:nvSpPr>
          <p:cNvPr id="223" name="Google Shape;22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Read, or have a student read, the date and title.</a:t>
            </a:r>
            <a:endParaRPr/>
          </a:p>
          <a:p>
            <a:pPr marL="0" lvl="0" indent="0" algn="l" rtl="0">
              <a:spcBef>
                <a:spcPts val="0"/>
              </a:spcBef>
              <a:spcAft>
                <a:spcPts val="0"/>
              </a:spcAft>
              <a:buNone/>
            </a:pPr>
            <a:endParaRPr/>
          </a:p>
        </p:txBody>
      </p:sp>
      <p:sp>
        <p:nvSpPr>
          <p:cNvPr id="233" name="Google Shape;23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Conjecture: How do you think the Blackfeet felt about this change?</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How do </a:t>
            </a:r>
            <a:r>
              <a:rPr lang="en-US" sz="1200" dirty="0">
                <a:solidFill>
                  <a:schemeClr val="dk1"/>
                </a:solidFill>
                <a:latin typeface="Calibri"/>
                <a:ea typeface="Calibri"/>
                <a:cs typeface="Calibri"/>
                <a:sym typeface="Calibri"/>
              </a:rPr>
              <a:t>you think it affected their lives? (Possible answers: It made them poor. The loss of land </a:t>
            </a:r>
            <a:r>
              <a:rPr lang="en-US" sz="1200" i="0" dirty="0">
                <a:solidFill>
                  <a:schemeClr val="dk1"/>
                </a:solidFill>
                <a:latin typeface="Calibri"/>
                <a:ea typeface="Calibri"/>
                <a:cs typeface="Calibri"/>
                <a:sym typeface="Calibri"/>
              </a:rPr>
              <a:t>limited the Blackfeet’s access to resources that they had traditionally gathered on seasonal rounds.) </a:t>
            </a:r>
            <a:endParaRPr dirty="0"/>
          </a:p>
          <a:p>
            <a:pPr marL="0" lvl="0" indent="0" algn="l" rtl="0">
              <a:spcBef>
                <a:spcPts val="0"/>
              </a:spcBef>
              <a:spcAft>
                <a:spcPts val="0"/>
              </a:spcAft>
              <a:buNone/>
            </a:pPr>
            <a:endParaRPr sz="120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i="0" dirty="0">
                <a:solidFill>
                  <a:schemeClr val="dk1"/>
                </a:solidFill>
                <a:latin typeface="Calibri"/>
                <a:ea typeface="Calibri"/>
                <a:cs typeface="Calibri"/>
                <a:sym typeface="Calibri"/>
              </a:rPr>
              <a:t>Note: Combined with the loss of the buffalo, this made it hard for tribal people to survive. The years 1880 through 1935 were particularly hard for Montana tribes. It was a period of tremendous poverty, starvation, and sickness. </a:t>
            </a:r>
            <a:endParaRPr i="0" dirty="0"/>
          </a:p>
        </p:txBody>
      </p:sp>
      <p:sp>
        <p:nvSpPr>
          <p:cNvPr id="243" name="Google Shape;24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just looked specifically at what happened to the amount of land the Blackfeet controlled as an example, but a similar map sequence could be created for all of Montana’s tribal nations. By 1900, tribal nations controlled much less territory than they did in 1800. We’re going to use math to help us understand how tribal control of land changed between 1800 and 1900.</a:t>
            </a:r>
            <a:endParaRPr/>
          </a:p>
        </p:txBody>
      </p:sp>
      <p:sp>
        <p:nvSpPr>
          <p:cNvPr id="254" name="Google Shape;25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Focusing questions: What is this a map of? What color is the Native American land on the map? What do you think will happen to this land over time? </a:t>
            </a:r>
            <a:endParaRPr lang="en-US" sz="1200" b="0" i="0" u="none" strike="noStrike" baseline="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baseline="0" dirty="0">
              <a:solidFill>
                <a:schemeClr val="dk1"/>
              </a:solidFill>
              <a:latin typeface="Calibri"/>
              <a:cs typeface="Calibri"/>
              <a:sym typeface="Calibri"/>
            </a:endParaRPr>
          </a:p>
          <a:p>
            <a:pPr marL="0" lvl="0" indent="0" algn="l" rtl="0">
              <a:spcBef>
                <a:spcPts val="0"/>
              </a:spcBef>
              <a:spcAft>
                <a:spcPts val="0"/>
              </a:spcAft>
              <a:buNone/>
            </a:pPr>
            <a:r>
              <a:rPr lang="en-US" sz="1800" b="0" i="0" u="none" strike="noStrike" baseline="0" dirty="0">
                <a:latin typeface="ChaparralPro-Regular"/>
              </a:rPr>
              <a:t>Click through the next two maps (slides 3 and 4). </a:t>
            </a:r>
            <a:endParaRPr sz="1200" dirty="0">
              <a:solidFill>
                <a:schemeClr val="dk1"/>
              </a:solidFill>
              <a:latin typeface="Calibri"/>
              <a:ea typeface="Calibri"/>
              <a:cs typeface="Calibri"/>
              <a:sym typeface="Calibri"/>
            </a:endParaRPr>
          </a:p>
        </p:txBody>
      </p:sp>
      <p:sp>
        <p:nvSpPr>
          <p:cNvPr id="109" name="Google Shape;10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Click through the next map.</a:t>
            </a:r>
            <a:endParaRPr/>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Pair share speculation: Why do you think Euro-Americans began settling in this Native land? How might Native Americans have felt about this?</a:t>
            </a:r>
            <a:endParaRPr dirty="0"/>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Let’s look at the process of land loss for a specific tribe: the Blackfeet. Point out map features: title, key, date. Ask: How long ago was 1800?</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Point out features that students might find familiar (river names, etc.).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Find the approximate location of your town.</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Explain: Over the next few slides you will see the Blackfeet land-holdings changed in response to different treaties and executive orders. </a:t>
            </a:r>
            <a:endParaRPr dirty="0"/>
          </a:p>
        </p:txBody>
      </p:sp>
      <p:sp>
        <p:nvSpPr>
          <p:cNvPr id="133" name="Google Shape;13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Read, or have a student read, the title and the date. Ask: What does “not ratified” mean? (It means that the treaty was negotiated but that it wasn’t approved by Congress.)</a:t>
            </a:r>
            <a:r>
              <a:rPr lang="en-US" sz="1200" b="1"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Note Canadian border. Why wasn’t the border shown on the earlier map? (Because Canada did not have its own independent government until 1867.) The Blackfeet lived on both sides of the border, which was known to them as the “Medicine Line”).</a:t>
            </a:r>
            <a:endParaRPr dirty="0"/>
          </a:p>
        </p:txBody>
      </p:sp>
      <p:sp>
        <p:nvSpPr>
          <p:cNvPr id="143" name="Google Shape;14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Read, or have a student read, the title. Explain that</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Lame Bull was a person and the treaty was named after him. Ask: What does “common hunting ground” mean? Is this territory reserved exclusively for the Blackfeet? (No. It is common to—shared by—all tribes.)</a:t>
            </a:r>
            <a:endParaRPr dirty="0"/>
          </a:p>
        </p:txBody>
      </p:sp>
      <p:sp>
        <p:nvSpPr>
          <p:cNvPr id="153" name="Google Shape;1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highlight>
                  <a:srgbClr val="FFFF00"/>
                </a:highlight>
                <a:latin typeface="Calibri"/>
                <a:ea typeface="Calibri"/>
                <a:cs typeface="Calibri"/>
                <a:sym typeface="Calibri"/>
              </a:rPr>
              <a:t>Read, or have a student read, the title. Ask: What does it mean for a treaty to be ratified? (After treaties—agreements between nations—are negotiated, they go before Congress. If Congress votes to approve the treaty, it is “ratified.”) </a:t>
            </a:r>
            <a:endParaRPr/>
          </a:p>
          <a:p>
            <a:pPr marL="0" lvl="0" indent="0" algn="l" rtl="0">
              <a:spcBef>
                <a:spcPts val="0"/>
              </a:spcBef>
              <a:spcAft>
                <a:spcPts val="0"/>
              </a:spcAft>
              <a:buNone/>
            </a:pPr>
            <a:endParaRPr sz="1200">
              <a:solidFill>
                <a:schemeClr val="dk1"/>
              </a:solidFill>
              <a:highlight>
                <a:srgbClr val="FFFF00"/>
              </a:highlight>
              <a:latin typeface="Calibri"/>
              <a:ea typeface="Calibri"/>
              <a:cs typeface="Calibri"/>
              <a:sym typeface="Calibri"/>
            </a:endParaRPr>
          </a:p>
          <a:p>
            <a:pPr marL="0" lvl="0" indent="0" algn="l" rtl="0">
              <a:spcBef>
                <a:spcPts val="0"/>
              </a:spcBef>
              <a:spcAft>
                <a:spcPts val="0"/>
              </a:spcAft>
              <a:buNone/>
            </a:pPr>
            <a:r>
              <a:rPr lang="en-US" sz="1200">
                <a:solidFill>
                  <a:schemeClr val="dk1"/>
                </a:solidFill>
                <a:highlight>
                  <a:srgbClr val="FFFF00"/>
                </a:highlight>
                <a:latin typeface="Calibri"/>
                <a:ea typeface="Calibri"/>
                <a:cs typeface="Calibri"/>
                <a:sym typeface="Calibri"/>
              </a:rPr>
              <a:t>ADD MONTANA STATE LINES TO MAP</a:t>
            </a:r>
            <a:endParaRPr/>
          </a:p>
          <a:p>
            <a:pPr marL="0" lvl="0" indent="0" algn="l" rtl="0">
              <a:spcBef>
                <a:spcPts val="0"/>
              </a:spcBef>
              <a:spcAft>
                <a:spcPts val="0"/>
              </a:spcAft>
              <a:buNone/>
            </a:pPr>
            <a:endParaRPr sz="1200">
              <a:solidFill>
                <a:schemeClr val="dk1"/>
              </a:solidFill>
              <a:highlight>
                <a:srgbClr val="FFFF00"/>
              </a:highlight>
              <a:latin typeface="Calibri"/>
              <a:ea typeface="Calibri"/>
              <a:cs typeface="Calibri"/>
              <a:sym typeface="Calibri"/>
            </a:endParaRPr>
          </a:p>
          <a:p>
            <a:pPr marL="0" lvl="0" indent="0" algn="l" rtl="0">
              <a:spcBef>
                <a:spcPts val="0"/>
              </a:spcBef>
              <a:spcAft>
                <a:spcPts val="0"/>
              </a:spcAft>
              <a:buNone/>
            </a:pPr>
            <a:r>
              <a:rPr lang="en-US" sz="1200">
                <a:solidFill>
                  <a:schemeClr val="dk1"/>
                </a:solidFill>
                <a:highlight>
                  <a:srgbClr val="FFFF00"/>
                </a:highlight>
                <a:latin typeface="Calibri"/>
                <a:ea typeface="Calibri"/>
                <a:cs typeface="Calibri"/>
                <a:sym typeface="Calibri"/>
              </a:rPr>
              <a:t>Ask: Why is the outline of Montana on this map now when it wasn’t on earlier maps? (Because Montana Territory was established in 1864).</a:t>
            </a:r>
            <a:endParaRPr/>
          </a:p>
          <a:p>
            <a:pPr marL="0" lvl="0" indent="0" algn="l" rtl="0">
              <a:spcBef>
                <a:spcPts val="0"/>
              </a:spcBef>
              <a:spcAft>
                <a:spcPts val="0"/>
              </a:spcAft>
              <a:buNone/>
            </a:pPr>
            <a:endParaRPr>
              <a:highlight>
                <a:srgbClr val="FFFF00"/>
              </a:highlight>
            </a:endParaRPr>
          </a:p>
        </p:txBody>
      </p:sp>
      <p:sp>
        <p:nvSpPr>
          <p:cNvPr id="163" name="Google Shape;16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Read, or have a student read, the title and date. </a:t>
            </a:r>
            <a:endParaRPr/>
          </a:p>
        </p:txBody>
      </p:sp>
      <p:sp>
        <p:nvSpPr>
          <p:cNvPr id="173" name="Google Shape;17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99"/>
        <p:cNvGrpSpPr/>
        <p:nvPr/>
      </p:nvGrpSpPr>
      <p:grpSpPr>
        <a:xfrm>
          <a:off x="0" y="0"/>
          <a:ext cx="0" cy="0"/>
          <a:chOff x="0" y="0"/>
          <a:chExt cx="0" cy="0"/>
        </a:xfrm>
      </p:grpSpPr>
      <p:grpSp>
        <p:nvGrpSpPr>
          <p:cNvPr id="100" name="Google Shape;100;p15"/>
          <p:cNvGrpSpPr/>
          <p:nvPr/>
        </p:nvGrpSpPr>
        <p:grpSpPr>
          <a:xfrm>
            <a:off x="1155481" y="498348"/>
            <a:ext cx="9902663" cy="5861304"/>
            <a:chOff x="1155481" y="498348"/>
            <a:chExt cx="9902663" cy="5861304"/>
          </a:xfrm>
        </p:grpSpPr>
        <p:sp>
          <p:nvSpPr>
            <p:cNvPr id="101" name="Google Shape;101;p15"/>
            <p:cNvSpPr/>
            <p:nvPr/>
          </p:nvSpPr>
          <p:spPr>
            <a:xfrm>
              <a:off x="1155481" y="498348"/>
              <a:ext cx="5861304" cy="5861304"/>
            </a:xfrm>
            <a:prstGeom prst="ellipse">
              <a:avLst/>
            </a:prstGeom>
            <a:solidFill>
              <a:schemeClr val="accent1">
                <a:alpha val="54901"/>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5196840" y="498348"/>
              <a:ext cx="5861304" cy="5861304"/>
            </a:xfrm>
            <a:prstGeom prst="ellipse">
              <a:avLst/>
            </a:prstGeom>
            <a:solidFill>
              <a:schemeClr val="accent1">
                <a:alpha val="54901"/>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165348" y="498348"/>
              <a:ext cx="5861304" cy="5861304"/>
            </a:xfrm>
            <a:prstGeom prst="ellipse">
              <a:avLst/>
            </a:prstGeom>
            <a:solidFill>
              <a:schemeClr val="accen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5"/>
          <p:cNvSpPr/>
          <p:nvPr/>
        </p:nvSpPr>
        <p:spPr>
          <a:xfrm>
            <a:off x="0" y="2514600"/>
            <a:ext cx="12192000" cy="1828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txBox="1">
            <a:spLocks noGrp="1"/>
          </p:cNvSpPr>
          <p:nvPr>
            <p:ph type="ctrTitle"/>
          </p:nvPr>
        </p:nvSpPr>
        <p:spPr>
          <a:xfrm>
            <a:off x="1524000" y="2514600"/>
            <a:ext cx="9144000" cy="1828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000"/>
              <a:buFont typeface="Calibri"/>
              <a:buNone/>
            </a:pPr>
            <a:r>
              <a:rPr lang="en-US" sz="4000">
                <a:solidFill>
                  <a:schemeClr val="dk2"/>
                </a:solidFill>
              </a:rPr>
              <a:t>Tribal Land Loss</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24"/>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 name="Google Shape;186;p24"/>
          <p:cNvSpPr/>
          <p:nvPr/>
        </p:nvSpPr>
        <p:spPr>
          <a:xfrm>
            <a:off x="0" y="0"/>
            <a:ext cx="2013557" cy="6858000"/>
          </a:xfrm>
          <a:prstGeom prst="rect">
            <a:avLst/>
          </a:prstGeom>
          <a:solidFill>
            <a:srgbClr val="5E8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p24"/>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1874</a:t>
            </a:r>
            <a:endParaRPr/>
          </a:p>
        </p:txBody>
      </p:sp>
      <p:pic>
        <p:nvPicPr>
          <p:cNvPr id="189" name="Google Shape;189;p24"/>
          <p:cNvPicPr preferRelativeResize="0"/>
          <p:nvPr/>
        </p:nvPicPr>
        <p:blipFill rotWithShape="1">
          <a:blip r:embed="rId3">
            <a:alphaModFix/>
          </a:blip>
          <a:srcRect/>
          <a:stretch/>
        </p:blipFill>
        <p:spPr>
          <a:xfrm>
            <a:off x="3352800" y="4163377"/>
            <a:ext cx="1828800" cy="2141951"/>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960" y="457200"/>
            <a:ext cx="5992368" cy="59893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25"/>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25"/>
          <p:cNvSpPr/>
          <p:nvPr/>
        </p:nvSpPr>
        <p:spPr>
          <a:xfrm>
            <a:off x="0" y="0"/>
            <a:ext cx="2013557" cy="6858000"/>
          </a:xfrm>
          <a:prstGeom prst="rect">
            <a:avLst/>
          </a:prstGeom>
          <a:solidFill>
            <a:srgbClr val="665B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25"/>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1875</a:t>
            </a:r>
            <a:endParaRPr/>
          </a:p>
        </p:txBody>
      </p:sp>
      <p:pic>
        <p:nvPicPr>
          <p:cNvPr id="199" name="Google Shape;199;p25"/>
          <p:cNvPicPr preferRelativeResize="0"/>
          <p:nvPr/>
        </p:nvPicPr>
        <p:blipFill rotWithShape="1">
          <a:blip r:embed="rId3">
            <a:alphaModFix/>
          </a:blip>
          <a:srcRect/>
          <a:stretch/>
        </p:blipFill>
        <p:spPr>
          <a:xfrm>
            <a:off x="3078480" y="4800600"/>
            <a:ext cx="1828800" cy="137160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9052" y="426720"/>
            <a:ext cx="6004560" cy="60045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26"/>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26"/>
          <p:cNvSpPr/>
          <p:nvPr/>
        </p:nvSpPr>
        <p:spPr>
          <a:xfrm>
            <a:off x="0" y="0"/>
            <a:ext cx="2013557" cy="6858000"/>
          </a:xfrm>
          <a:prstGeom prst="rect">
            <a:avLst/>
          </a:prstGeom>
          <a:solidFill>
            <a:srgbClr val="6158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26"/>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1877</a:t>
            </a:r>
            <a:endParaRPr/>
          </a:p>
        </p:txBody>
      </p:sp>
      <p:pic>
        <p:nvPicPr>
          <p:cNvPr id="209" name="Google Shape;209;p26"/>
          <p:cNvPicPr preferRelativeResize="0"/>
          <p:nvPr/>
        </p:nvPicPr>
        <p:blipFill rotWithShape="1">
          <a:blip r:embed="rId3">
            <a:alphaModFix/>
          </a:blip>
          <a:srcRect/>
          <a:stretch/>
        </p:blipFill>
        <p:spPr>
          <a:xfrm>
            <a:off x="3078480" y="4800600"/>
            <a:ext cx="1828800" cy="162560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960" y="431800"/>
            <a:ext cx="5989320" cy="59893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27"/>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27"/>
          <p:cNvSpPr/>
          <p:nvPr/>
        </p:nvSpPr>
        <p:spPr>
          <a:xfrm>
            <a:off x="0" y="0"/>
            <a:ext cx="2013557" cy="6858000"/>
          </a:xfrm>
          <a:prstGeom prst="rect">
            <a:avLst/>
          </a:prstGeom>
          <a:solidFill>
            <a:srgbClr val="6158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27"/>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1880</a:t>
            </a:r>
            <a:endParaRPr/>
          </a:p>
        </p:txBody>
      </p:sp>
      <p:pic>
        <p:nvPicPr>
          <p:cNvPr id="219" name="Google Shape;219;p27"/>
          <p:cNvPicPr preferRelativeResize="0"/>
          <p:nvPr/>
        </p:nvPicPr>
        <p:blipFill rotWithShape="1">
          <a:blip r:embed="rId3">
            <a:alphaModFix/>
          </a:blip>
          <a:srcRect/>
          <a:stretch/>
        </p:blipFill>
        <p:spPr>
          <a:xfrm>
            <a:off x="3078480" y="4800600"/>
            <a:ext cx="1828800" cy="1433384"/>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2956" y="419100"/>
            <a:ext cx="6016753" cy="60045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28"/>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28"/>
          <p:cNvSpPr/>
          <p:nvPr/>
        </p:nvSpPr>
        <p:spPr>
          <a:xfrm>
            <a:off x="0" y="0"/>
            <a:ext cx="2013557" cy="6858000"/>
          </a:xfrm>
          <a:prstGeom prst="rect">
            <a:avLst/>
          </a:prstGeom>
          <a:solidFill>
            <a:srgbClr val="4342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7" name="Google Shape;227;p28"/>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1887</a:t>
            </a:r>
            <a:endParaRPr/>
          </a:p>
        </p:txBody>
      </p:sp>
      <p:pic>
        <p:nvPicPr>
          <p:cNvPr id="229" name="Google Shape;229;p28"/>
          <p:cNvPicPr preferRelativeResize="0"/>
          <p:nvPr/>
        </p:nvPicPr>
        <p:blipFill rotWithShape="1">
          <a:blip r:embed="rId3">
            <a:alphaModFix/>
          </a:blip>
          <a:srcRect/>
          <a:stretch/>
        </p:blipFill>
        <p:spPr>
          <a:xfrm>
            <a:off x="3078480" y="4800600"/>
            <a:ext cx="1828800" cy="1253613"/>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1432" y="417576"/>
            <a:ext cx="6019800" cy="59832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29"/>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29"/>
          <p:cNvSpPr/>
          <p:nvPr/>
        </p:nvSpPr>
        <p:spPr>
          <a:xfrm>
            <a:off x="0" y="0"/>
            <a:ext cx="2013557" cy="6858000"/>
          </a:xfrm>
          <a:prstGeom prst="rect">
            <a:avLst/>
          </a:prstGeom>
          <a:solidFill>
            <a:srgbClr val="4342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p29"/>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1895</a:t>
            </a:r>
            <a:endParaRPr/>
          </a:p>
        </p:txBody>
      </p:sp>
      <p:pic>
        <p:nvPicPr>
          <p:cNvPr id="239" name="Google Shape;239;p29"/>
          <p:cNvPicPr preferRelativeResize="0"/>
          <p:nvPr/>
        </p:nvPicPr>
        <p:blipFill rotWithShape="1">
          <a:blip r:embed="rId3">
            <a:alphaModFix/>
          </a:blip>
          <a:srcRect/>
          <a:stretch/>
        </p:blipFill>
        <p:spPr>
          <a:xfrm>
            <a:off x="3078480" y="4800600"/>
            <a:ext cx="1828800" cy="119337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3624" y="431800"/>
            <a:ext cx="5974080" cy="597103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30"/>
          <p:cNvSpPr/>
          <p:nvPr/>
        </p:nvSpPr>
        <p:spPr>
          <a:xfrm>
            <a:off x="396882" y="280374"/>
            <a:ext cx="11438793" cy="1844256"/>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30"/>
          <p:cNvSpPr txBox="1">
            <a:spLocks noGrp="1"/>
          </p:cNvSpPr>
          <p:nvPr>
            <p:ph type="title"/>
          </p:nvPr>
        </p:nvSpPr>
        <p:spPr>
          <a:xfrm>
            <a:off x="546351" y="433545"/>
            <a:ext cx="11139854" cy="93044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5400"/>
              <a:buFont typeface="Calibri"/>
              <a:buNone/>
            </a:pPr>
            <a:r>
              <a:rPr lang="en-US" sz="5400">
                <a:solidFill>
                  <a:srgbClr val="FFFFFF"/>
                </a:solidFill>
              </a:rPr>
              <a:t>Blackfeet Land 1800-1895</a:t>
            </a:r>
            <a:endParaRPr/>
          </a:p>
        </p:txBody>
      </p:sp>
      <p:cxnSp>
        <p:nvCxnSpPr>
          <p:cNvPr id="247" name="Google Shape;247;p30"/>
          <p:cNvCxnSpPr/>
          <p:nvPr/>
        </p:nvCxnSpPr>
        <p:spPr>
          <a:xfrm>
            <a:off x="2230078" y="1522292"/>
            <a:ext cx="7772400" cy="0"/>
          </a:xfrm>
          <a:prstGeom prst="straightConnector1">
            <a:avLst/>
          </a:prstGeom>
          <a:noFill/>
          <a:ln w="22225" cap="flat" cmpd="sng">
            <a:solidFill>
              <a:srgbClr val="D9D9D9"/>
            </a:solidFill>
            <a:prstDash val="solid"/>
            <a:miter lim="800000"/>
            <a:headEnd type="none" w="sm" len="sm"/>
            <a:tailEnd type="none" w="sm" len="sm"/>
          </a:ln>
        </p:spPr>
      </p:cxnSp>
      <p:pic>
        <p:nvPicPr>
          <p:cNvPr id="248" name="Google Shape;248;p30"/>
          <p:cNvPicPr preferRelativeResize="0">
            <a:picLocks noGrp="1"/>
          </p:cNvPicPr>
          <p:nvPr>
            <p:ph type="body" idx="1"/>
          </p:nvPr>
        </p:nvPicPr>
        <p:blipFill rotWithShape="1">
          <a:blip r:embed="rId3">
            <a:alphaModFix/>
          </a:blip>
          <a:srcRect/>
          <a:stretch/>
        </p:blipFill>
        <p:spPr>
          <a:xfrm>
            <a:off x="6876787" y="2264417"/>
            <a:ext cx="4465491" cy="4476684"/>
          </a:xfrm>
          <a:prstGeom prst="rect">
            <a:avLst/>
          </a:prstGeom>
          <a:noFill/>
          <a:ln>
            <a:noFill/>
          </a:ln>
        </p:spPr>
      </p:pic>
      <p:cxnSp>
        <p:nvCxnSpPr>
          <p:cNvPr id="249" name="Google Shape;249;p30"/>
          <p:cNvCxnSpPr/>
          <p:nvPr/>
        </p:nvCxnSpPr>
        <p:spPr>
          <a:xfrm>
            <a:off x="6116278" y="2596836"/>
            <a:ext cx="0" cy="3657600"/>
          </a:xfrm>
          <a:prstGeom prst="straightConnector1">
            <a:avLst/>
          </a:prstGeom>
          <a:noFill/>
          <a:ln w="101600" cap="flat" cmpd="dbl">
            <a:solidFill>
              <a:srgbClr val="595959"/>
            </a:solidFill>
            <a:prstDash val="solid"/>
            <a:miter lim="800000"/>
            <a:headEnd type="none" w="sm" len="sm"/>
            <a:tailEnd type="none" w="sm" len="sm"/>
          </a:ln>
        </p:spPr>
      </p:cxnSp>
      <p:pic>
        <p:nvPicPr>
          <p:cNvPr id="250" name="Google Shape;250;p30"/>
          <p:cNvPicPr preferRelativeResize="0"/>
          <p:nvPr/>
        </p:nvPicPr>
        <p:blipFill rotWithShape="1">
          <a:blip r:embed="rId4">
            <a:alphaModFix/>
          </a:blip>
          <a:srcRect/>
          <a:stretch/>
        </p:blipFill>
        <p:spPr>
          <a:xfrm>
            <a:off x="890277" y="2277801"/>
            <a:ext cx="4465493" cy="44543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31"/>
          <p:cNvSpPr/>
          <p:nvPr/>
        </p:nvSpPr>
        <p:spPr>
          <a:xfrm>
            <a:off x="0" y="0"/>
            <a:ext cx="12192000" cy="6858000"/>
          </a:xfrm>
          <a:prstGeom prst="rect">
            <a:avLst/>
          </a:prstGeom>
          <a:solidFill>
            <a:schemeClr val="dk1">
              <a:alpha val="2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7" name="Google Shape;257;p31"/>
          <p:cNvPicPr preferRelativeResize="0">
            <a:picLocks noGrp="1"/>
          </p:cNvPicPr>
          <p:nvPr>
            <p:ph type="body" idx="1"/>
          </p:nvPr>
        </p:nvPicPr>
        <p:blipFill rotWithShape="1">
          <a:blip r:embed="rId3">
            <a:alphaModFix/>
          </a:blip>
          <a:srcRect t="3478" r="1" b="11731"/>
          <a:stretch/>
        </p:blipFill>
        <p:spPr>
          <a:xfrm>
            <a:off x="643467" y="643467"/>
            <a:ext cx="10905066" cy="5571066"/>
          </a:xfrm>
          <a:prstGeom prst="rect">
            <a:avLst/>
          </a:prstGeom>
          <a:noFill/>
          <a:ln w="190500" cap="flat" cmpd="sng">
            <a:solidFill>
              <a:srgbClr val="FFFFFF"/>
            </a:solidFill>
            <a:prstDash val="solid"/>
            <a:miter lim="800000"/>
            <a:headEnd type="none" w="sm" len="sm"/>
            <a:tailEnd type="none" w="sm" len="sm"/>
          </a:ln>
          <a:effectLst>
            <a:outerShdw blurRad="76200" dist="19050" dir="5400000" algn="t" rotWithShape="0">
              <a:srgbClr val="000000">
                <a:alpha val="54901"/>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A2790F3B-975C-4998-9595-417525423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397932"/>
            <a:ext cx="10905066" cy="4062134"/>
          </a:xfrm>
          <a:prstGeom prst="rect">
            <a:avLst/>
          </a:prstGeom>
        </p:spPr>
      </p:pic>
    </p:spTree>
    <p:extLst>
      <p:ext uri="{BB962C8B-B14F-4D97-AF65-F5344CB8AC3E}">
        <p14:creationId xmlns:p14="http://schemas.microsoft.com/office/powerpoint/2010/main" val="156015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10"/>
        <p:cNvGrpSpPr/>
        <p:nvPr/>
      </p:nvGrpSpPr>
      <p:grpSpPr>
        <a:xfrm>
          <a:off x="0" y="0"/>
          <a:ext cx="0" cy="0"/>
          <a:chOff x="0" y="0"/>
          <a:chExt cx="0" cy="0"/>
        </a:xfrm>
      </p:grpSpPr>
      <p:pic>
        <p:nvPicPr>
          <p:cNvPr id="111" name="Google Shape;111;p16"/>
          <p:cNvPicPr preferRelativeResize="0"/>
          <p:nvPr/>
        </p:nvPicPr>
        <p:blipFill rotWithShape="1">
          <a:blip r:embed="rId4">
            <a:alphaModFix/>
          </a:blip>
          <a:srcRect/>
          <a:stretch/>
        </p:blipFill>
        <p:spPr>
          <a:xfrm>
            <a:off x="2468880" y="1645920"/>
            <a:ext cx="7086600" cy="4572000"/>
          </a:xfrm>
          <a:prstGeom prst="rect">
            <a:avLst/>
          </a:prstGeom>
          <a:noFill/>
          <a:ln>
            <a:noFill/>
          </a:ln>
        </p:spPr>
      </p:pic>
      <p:sp>
        <p:nvSpPr>
          <p:cNvPr id="112" name="Google Shape;11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Western Indian Lands: 1850</a:t>
            </a:r>
            <a:endParaRPr/>
          </a:p>
        </p:txBody>
      </p:sp>
      <p:pic>
        <p:nvPicPr>
          <p:cNvPr id="113" name="Google Shape;113;p16"/>
          <p:cNvPicPr preferRelativeResize="0"/>
          <p:nvPr/>
        </p:nvPicPr>
        <p:blipFill rotWithShape="1">
          <a:blip r:embed="rId5">
            <a:alphaModFix/>
          </a:blip>
          <a:srcRect/>
          <a:stretch/>
        </p:blipFill>
        <p:spPr>
          <a:xfrm>
            <a:off x="9847488" y="5508171"/>
            <a:ext cx="2222611" cy="3865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Western Indian Lands: 1870</a:t>
            </a:r>
            <a:endParaRPr/>
          </a:p>
        </p:txBody>
      </p:sp>
      <p:pic>
        <p:nvPicPr>
          <p:cNvPr id="120" name="Google Shape;120;p17"/>
          <p:cNvPicPr preferRelativeResize="0"/>
          <p:nvPr/>
        </p:nvPicPr>
        <p:blipFill rotWithShape="1">
          <a:blip r:embed="rId4">
            <a:alphaModFix/>
          </a:blip>
          <a:srcRect/>
          <a:stretch/>
        </p:blipFill>
        <p:spPr>
          <a:xfrm>
            <a:off x="9847488" y="5508171"/>
            <a:ext cx="2222611" cy="386541"/>
          </a:xfrm>
          <a:prstGeom prst="rect">
            <a:avLst/>
          </a:prstGeom>
          <a:noFill/>
          <a:ln>
            <a:noFill/>
          </a:ln>
        </p:spPr>
      </p:pic>
      <p:pic>
        <p:nvPicPr>
          <p:cNvPr id="121" name="Google Shape;121;p17"/>
          <p:cNvPicPr preferRelativeResize="0"/>
          <p:nvPr/>
        </p:nvPicPr>
        <p:blipFill rotWithShape="1">
          <a:blip r:embed="rId5">
            <a:alphaModFix/>
          </a:blip>
          <a:srcRect/>
          <a:stretch/>
        </p:blipFill>
        <p:spPr>
          <a:xfrm>
            <a:off x="2468880" y="1645920"/>
            <a:ext cx="6858000" cy="457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Western Indian Lands: 1890</a:t>
            </a:r>
            <a:endParaRPr/>
          </a:p>
        </p:txBody>
      </p:sp>
      <p:pic>
        <p:nvPicPr>
          <p:cNvPr id="128" name="Google Shape;128;p18"/>
          <p:cNvPicPr preferRelativeResize="0"/>
          <p:nvPr/>
        </p:nvPicPr>
        <p:blipFill rotWithShape="1">
          <a:blip r:embed="rId4">
            <a:alphaModFix/>
          </a:blip>
          <a:srcRect/>
          <a:stretch/>
        </p:blipFill>
        <p:spPr>
          <a:xfrm>
            <a:off x="9847488" y="5508171"/>
            <a:ext cx="2222611" cy="386541"/>
          </a:xfrm>
          <a:prstGeom prst="rect">
            <a:avLst/>
          </a:prstGeom>
          <a:noFill/>
          <a:ln>
            <a:noFill/>
          </a:ln>
        </p:spPr>
      </p:pic>
      <p:pic>
        <p:nvPicPr>
          <p:cNvPr id="129" name="Google Shape;129;p18"/>
          <p:cNvPicPr preferRelativeResize="0"/>
          <p:nvPr/>
        </p:nvPicPr>
        <p:blipFill rotWithShape="1">
          <a:blip r:embed="rId5">
            <a:alphaModFix/>
          </a:blip>
          <a:srcRect/>
          <a:stretch/>
        </p:blipFill>
        <p:spPr>
          <a:xfrm>
            <a:off x="2468880" y="1645920"/>
            <a:ext cx="6858000" cy="457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19"/>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19"/>
          <p:cNvSpPr/>
          <p:nvPr/>
        </p:nvSpPr>
        <p:spPr>
          <a:xfrm>
            <a:off x="0" y="0"/>
            <a:ext cx="2013557" cy="6858000"/>
          </a:xfrm>
          <a:prstGeom prst="rect">
            <a:avLst/>
          </a:prstGeom>
          <a:solidFill>
            <a:srgbClr val="4341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9"/>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1800</a:t>
            </a:r>
            <a:endParaRPr/>
          </a:p>
        </p:txBody>
      </p:sp>
      <p:pic>
        <p:nvPicPr>
          <p:cNvPr id="138" name="Google Shape;138;p19"/>
          <p:cNvPicPr preferRelativeResize="0">
            <a:picLocks noGrp="1"/>
          </p:cNvPicPr>
          <p:nvPr>
            <p:ph type="body" idx="1"/>
          </p:nvPr>
        </p:nvPicPr>
        <p:blipFill rotWithShape="1">
          <a:blip r:embed="rId3">
            <a:alphaModFix/>
          </a:blip>
          <a:srcRect/>
          <a:stretch/>
        </p:blipFill>
        <p:spPr>
          <a:xfrm>
            <a:off x="3078480" y="4800600"/>
            <a:ext cx="1828800" cy="1371600"/>
          </a:xfrm>
          <a:prstGeom prst="rect">
            <a:avLst/>
          </a:prstGeom>
          <a:noFill/>
          <a:ln>
            <a:noFill/>
          </a:ln>
        </p:spPr>
      </p:pic>
      <p:pic>
        <p:nvPicPr>
          <p:cNvPr id="139" name="Google Shape;139;p19"/>
          <p:cNvPicPr preferRelativeResize="0"/>
          <p:nvPr/>
        </p:nvPicPr>
        <p:blipFill rotWithShape="1">
          <a:blip r:embed="rId4">
            <a:alphaModFix/>
          </a:blip>
          <a:srcRect/>
          <a:stretch/>
        </p:blipFill>
        <p:spPr>
          <a:xfrm>
            <a:off x="5394960" y="457200"/>
            <a:ext cx="5953955" cy="594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20"/>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20"/>
          <p:cNvSpPr/>
          <p:nvPr/>
        </p:nvSpPr>
        <p:spPr>
          <a:xfrm>
            <a:off x="0" y="0"/>
            <a:ext cx="2013557" cy="6858000"/>
          </a:xfrm>
          <a:prstGeom prst="rect">
            <a:avLst/>
          </a:prstGeom>
          <a:solidFill>
            <a:srgbClr val="4341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20"/>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1851</a:t>
            </a:r>
            <a:endParaRPr/>
          </a:p>
        </p:txBody>
      </p:sp>
      <p:pic>
        <p:nvPicPr>
          <p:cNvPr id="148" name="Google Shape;148;p20"/>
          <p:cNvPicPr preferRelativeResize="0">
            <a:picLocks noGrp="1"/>
          </p:cNvPicPr>
          <p:nvPr>
            <p:ph type="body" idx="1"/>
          </p:nvPr>
        </p:nvPicPr>
        <p:blipFill rotWithShape="1">
          <a:blip r:embed="rId3">
            <a:alphaModFix/>
          </a:blip>
          <a:srcRect/>
          <a:stretch/>
        </p:blipFill>
        <p:spPr>
          <a:xfrm>
            <a:off x="5394960" y="457201"/>
            <a:ext cx="5952744" cy="5937861"/>
          </a:xfrm>
          <a:prstGeom prst="rect">
            <a:avLst/>
          </a:prstGeom>
          <a:noFill/>
          <a:ln>
            <a:noFill/>
          </a:ln>
        </p:spPr>
      </p:pic>
      <p:pic>
        <p:nvPicPr>
          <p:cNvPr id="149" name="Google Shape;149;p20"/>
          <p:cNvPicPr preferRelativeResize="0"/>
          <p:nvPr/>
        </p:nvPicPr>
        <p:blipFill rotWithShape="1">
          <a:blip r:embed="rId4">
            <a:alphaModFix/>
          </a:blip>
          <a:srcRect/>
          <a:stretch/>
        </p:blipFill>
        <p:spPr>
          <a:xfrm>
            <a:off x="3101683" y="4800600"/>
            <a:ext cx="1828800" cy="11152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1"/>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21"/>
          <p:cNvSpPr/>
          <p:nvPr/>
        </p:nvSpPr>
        <p:spPr>
          <a:xfrm>
            <a:off x="0" y="0"/>
            <a:ext cx="2013557" cy="6858000"/>
          </a:xfrm>
          <a:prstGeom prst="rect">
            <a:avLst/>
          </a:prstGeom>
          <a:solidFill>
            <a:srgbClr val="4F68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21"/>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1855</a:t>
            </a:r>
            <a:endParaRPr/>
          </a:p>
        </p:txBody>
      </p:sp>
      <p:pic>
        <p:nvPicPr>
          <p:cNvPr id="158" name="Google Shape;158;p21"/>
          <p:cNvPicPr preferRelativeResize="0">
            <a:picLocks noGrp="1"/>
          </p:cNvPicPr>
          <p:nvPr>
            <p:ph type="body" idx="1"/>
          </p:nvPr>
        </p:nvPicPr>
        <p:blipFill rotWithShape="1">
          <a:blip r:embed="rId3">
            <a:alphaModFix/>
          </a:blip>
          <a:srcRect/>
          <a:stretch/>
        </p:blipFill>
        <p:spPr>
          <a:xfrm>
            <a:off x="5394959" y="457200"/>
            <a:ext cx="5952744" cy="5943600"/>
          </a:xfrm>
          <a:prstGeom prst="rect">
            <a:avLst/>
          </a:prstGeom>
          <a:noFill/>
          <a:ln>
            <a:noFill/>
          </a:ln>
        </p:spPr>
      </p:pic>
      <p:pic>
        <p:nvPicPr>
          <p:cNvPr id="159" name="Google Shape;159;p21"/>
          <p:cNvPicPr preferRelativeResize="0"/>
          <p:nvPr/>
        </p:nvPicPr>
        <p:blipFill rotWithShape="1">
          <a:blip r:embed="rId4">
            <a:alphaModFix/>
          </a:blip>
          <a:srcRect/>
          <a:stretch/>
        </p:blipFill>
        <p:spPr>
          <a:xfrm>
            <a:off x="3078480" y="4800600"/>
            <a:ext cx="1828800" cy="1371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2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22"/>
          <p:cNvSpPr/>
          <p:nvPr/>
        </p:nvSpPr>
        <p:spPr>
          <a:xfrm>
            <a:off x="0" y="0"/>
            <a:ext cx="2013557" cy="6858000"/>
          </a:xfrm>
          <a:prstGeom prst="rect">
            <a:avLst/>
          </a:prstGeom>
          <a:solidFill>
            <a:srgbClr val="5676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 name="Google Shape;167;p22"/>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1868</a:t>
            </a:r>
            <a:endParaRPr/>
          </a:p>
        </p:txBody>
      </p:sp>
      <p:pic>
        <p:nvPicPr>
          <p:cNvPr id="169" name="Google Shape;169;p22"/>
          <p:cNvPicPr preferRelativeResize="0"/>
          <p:nvPr/>
        </p:nvPicPr>
        <p:blipFill rotWithShape="1">
          <a:blip r:embed="rId3">
            <a:alphaModFix/>
          </a:blip>
          <a:srcRect/>
          <a:stretch/>
        </p:blipFill>
        <p:spPr>
          <a:xfrm>
            <a:off x="3078480" y="4800600"/>
            <a:ext cx="1828800" cy="137160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200" y="431800"/>
            <a:ext cx="5971032" cy="59771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3"/>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23"/>
          <p:cNvSpPr/>
          <p:nvPr/>
        </p:nvSpPr>
        <p:spPr>
          <a:xfrm>
            <a:off x="0" y="0"/>
            <a:ext cx="2013557" cy="6858000"/>
          </a:xfrm>
          <a:prstGeom prst="rect">
            <a:avLst/>
          </a:prstGeom>
          <a:solidFill>
            <a:srgbClr val="665B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23"/>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1873</a:t>
            </a:r>
            <a:endParaRPr/>
          </a:p>
        </p:txBody>
      </p:sp>
      <p:pic>
        <p:nvPicPr>
          <p:cNvPr id="179" name="Google Shape;179;p23"/>
          <p:cNvPicPr preferRelativeResize="0"/>
          <p:nvPr/>
        </p:nvPicPr>
        <p:blipFill rotWithShape="1">
          <a:blip r:embed="rId3">
            <a:alphaModFix/>
          </a:blip>
          <a:srcRect/>
          <a:stretch/>
        </p:blipFill>
        <p:spPr>
          <a:xfrm>
            <a:off x="3078480" y="4800600"/>
            <a:ext cx="1828800" cy="137160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960" y="457200"/>
            <a:ext cx="5971032" cy="601065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782</Words>
  <Application>Microsoft Office PowerPoint</Application>
  <PresentationFormat>Widescreen</PresentationFormat>
  <Paragraphs>66</Paragraphs>
  <Slides>18</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ChaparralPro-Regular</vt:lpstr>
      <vt:lpstr>Office Theme</vt:lpstr>
      <vt:lpstr>Office Theme</vt:lpstr>
      <vt:lpstr>Tribal Land Loss</vt:lpstr>
      <vt:lpstr>Western Indian Lands: 1850</vt:lpstr>
      <vt:lpstr>Western Indian Lands: 1870</vt:lpstr>
      <vt:lpstr>Western Indian Lands: 1890</vt:lpstr>
      <vt:lpstr>1800</vt:lpstr>
      <vt:lpstr>1851</vt:lpstr>
      <vt:lpstr>1855</vt:lpstr>
      <vt:lpstr>1868</vt:lpstr>
      <vt:lpstr>1873</vt:lpstr>
      <vt:lpstr>1874</vt:lpstr>
      <vt:lpstr>1875</vt:lpstr>
      <vt:lpstr>1877</vt:lpstr>
      <vt:lpstr>1880</vt:lpstr>
      <vt:lpstr>1887</vt:lpstr>
      <vt:lpstr>1895</vt:lpstr>
      <vt:lpstr>Blackfeet Land 1800-1895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Land Loss</dc:title>
  <dc:creator>Kohl, Martha</dc:creator>
  <cp:lastModifiedBy>Kohl, Martha</cp:lastModifiedBy>
  <cp:revision>10</cp:revision>
  <dcterms:modified xsi:type="dcterms:W3CDTF">2021-03-23T15:35:47Z</dcterms:modified>
</cp:coreProperties>
</file>