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E6F"/>
    <a:srgbClr val="F6F672"/>
    <a:srgbClr val="FFD469"/>
    <a:srgbClr val="FFC533"/>
    <a:srgbClr val="FFB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F5855A-3D30-4C9D-ADDE-91E78C19FE04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B858C0E-754D-41EE-BBEB-492E3D8996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0ahUKEwjgysT8tvHNAhXFzIMKHUfFCfAQjRwIBw&amp;url=https://en.wikipedia.org/wiki/Women's_suffrage&amp;bvm=bv.127178174,d.amc&amp;psig=AFQjCNHGDAiAmDDZrDQeeWzlJS6n8MXE1g&amp;ust=1468533287732509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memory.loc.gov/ammem/naw/stonblac.jpg" TargetMode="External"/><Relationship Id="rId13" Type="http://schemas.openxmlformats.org/officeDocument/2006/relationships/hyperlink" Target="http://hdl.loc.gov/loc.mss/mnwp.160033" TargetMode="External"/><Relationship Id="rId18" Type="http://schemas.openxmlformats.org/officeDocument/2006/relationships/hyperlink" Target="http://weblogs.lib.uh.edu/speccol/2014/05/21/anti-suffragist-sheet-music/" TargetMode="External"/><Relationship Id="rId3" Type="http://schemas.openxmlformats.org/officeDocument/2006/relationships/hyperlink" Target="http://americanhistory.si.edu/exhibitions/national-woman-suffrage-parade" TargetMode="External"/><Relationship Id="rId7" Type="http://schemas.openxmlformats.org/officeDocument/2006/relationships/hyperlink" Target="http://www.loc.gov/item/mnwp000330" TargetMode="External"/><Relationship Id="rId12" Type="http://schemas.openxmlformats.org/officeDocument/2006/relationships/hyperlink" Target="http://foundsf.org/index.php?title=File:Votes-for-Women-11-western-states.jpg%20" TargetMode="External"/><Relationship Id="rId17" Type="http://schemas.openxmlformats.org/officeDocument/2006/relationships/hyperlink" Target="http://hdl.loc.gov/loc.mss/mnwp.160073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brynmawr.edu/library/exhibits/suffrage/wwi.html#broadside" TargetMode="External"/><Relationship Id="rId20" Type="http://schemas.openxmlformats.org/officeDocument/2006/relationships/hyperlink" Target="http://hdl.loc.gov/loc.mss/mnwp.160019" TargetMode="Externa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loc.gov/item/mnwp000330/" TargetMode="External"/><Relationship Id="rId11" Type="http://schemas.openxmlformats.org/officeDocument/2006/relationships/hyperlink" Target="http://www.loc.gov/pictures/item/97500065/" TargetMode="External"/><Relationship Id="rId5" Type="http://schemas.openxmlformats.org/officeDocument/2006/relationships/hyperlink" Target="http://www.loc.gov/item/2003690776/" TargetMode="External"/><Relationship Id="rId15" Type="http://schemas.openxmlformats.org/officeDocument/2006/relationships/hyperlink" Target="https://www.loc.gov/resource/mnwp.156007" TargetMode="External"/><Relationship Id="rId10" Type="http://schemas.openxmlformats.org/officeDocument/2006/relationships/hyperlink" Target="http://hdl.loc.gov/loc.pnp/hec.04476" TargetMode="External"/><Relationship Id="rId19" Type="http://schemas.openxmlformats.org/officeDocument/2006/relationships/hyperlink" Target="http://chroniclingamerica.loc.gov/lccn/sn84026749/1920-08-21/ed-1/seq-1/" TargetMode="External"/><Relationship Id="rId4" Type="http://schemas.openxmlformats.org/officeDocument/2006/relationships/hyperlink" Target="http://hdl.loc.gov/loc.rbc/rbcmil.scrp4006701" TargetMode="External"/><Relationship Id="rId9" Type="http://schemas.openxmlformats.org/officeDocument/2006/relationships/hyperlink" Target="http://historyproject.ucdavis.edu/ic/image_details.php?id=2815%20" TargetMode="External"/><Relationship Id="rId14" Type="http://schemas.openxmlformats.org/officeDocument/2006/relationships/hyperlink" Target="http://hdl.loc.gov/loc.pnp/cph.3a2925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" y="118872"/>
            <a:ext cx="8013192" cy="16367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The Long Road </a:t>
            </a:r>
            <a:br>
              <a:rPr lang="en-US" sz="5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</a:br>
            <a:r>
              <a:rPr lang="en-US" sz="5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to Woman’s Suffrage</a:t>
            </a:r>
            <a:endParaRPr lang="en-US" sz="5400" dirty="0">
              <a:solidFill>
                <a:srgbClr val="F9BE6F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1026" name="Picture 2" descr="https://upload.wikimedia.org/wikipedia/commons/9/91/Official_program_-_Woman_suffrage_procession_March_3,_1913_-_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400800" cy="4745764"/>
          </a:xfrm>
          <a:prstGeom prst="rect">
            <a:avLst/>
          </a:prstGeom>
          <a:ln w="88900" cap="sq" cmpd="thickThin">
            <a:solidFill>
              <a:srgbClr val="F9BE6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62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… but not fast enough!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Bookman Old Style" panose="02050604050505020204" pitchFamily="18" charset="0"/>
              </a:rPr>
              <a:t>1913: </a:t>
            </a:r>
            <a:r>
              <a:rPr lang="en-US" sz="1800" b="1" dirty="0" smtClean="0">
                <a:latin typeface="Bookman Old Style" panose="02050604050505020204" pitchFamily="18" charset="0"/>
              </a:rPr>
              <a:t>Alice Paul </a:t>
            </a:r>
            <a:r>
              <a:rPr lang="en-US" sz="1800" dirty="0" smtClean="0">
                <a:latin typeface="Bookman Old Style" panose="02050604050505020204" pitchFamily="18" charset="0"/>
              </a:rPr>
              <a:t>forms Congressional Union to advocate for a federal constitutional amendment.</a:t>
            </a: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r>
              <a:rPr lang="en-US" sz="1800" dirty="0" smtClean="0">
                <a:latin typeface="Bookman Old Style" panose="02050604050505020204" pitchFamily="18" charset="0"/>
              </a:rPr>
              <a:t>Congressional Union renamed </a:t>
            </a:r>
            <a:r>
              <a:rPr lang="en-US" sz="1800" b="1" dirty="0" smtClean="0">
                <a:latin typeface="Bookman Old Style" panose="02050604050505020204" pitchFamily="18" charset="0"/>
              </a:rPr>
              <a:t>National Woman’s Party.</a:t>
            </a: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r>
              <a:rPr lang="en-US" sz="1800" dirty="0" smtClean="0">
                <a:latin typeface="Bookman Old Style" panose="02050604050505020204" pitchFamily="18" charset="0"/>
              </a:rPr>
              <a:t>Paul’s </a:t>
            </a:r>
            <a:r>
              <a:rPr lang="en-US" sz="1800" dirty="0">
                <a:latin typeface="Bookman Old Style" panose="02050604050505020204" pitchFamily="18" charset="0"/>
              </a:rPr>
              <a:t>group </a:t>
            </a:r>
            <a:r>
              <a:rPr lang="en-US" sz="1800" dirty="0" smtClean="0">
                <a:latin typeface="Bookman Old Style" panose="02050604050505020204" pitchFamily="18" charset="0"/>
              </a:rPr>
              <a:t>adopts </a:t>
            </a:r>
            <a:r>
              <a:rPr lang="en-US" sz="1800" b="1" dirty="0" smtClean="0">
                <a:latin typeface="Bookman Old Style" panose="02050604050505020204" pitchFamily="18" charset="0"/>
              </a:rPr>
              <a:t>militant </a:t>
            </a:r>
            <a:r>
              <a:rPr lang="en-US" sz="1800" dirty="0">
                <a:latin typeface="Bookman Old Style" panose="02050604050505020204" pitchFamily="18" charset="0"/>
              </a:rPr>
              <a:t>tactics of </a:t>
            </a:r>
            <a:r>
              <a:rPr lang="en-US" sz="1800" dirty="0" smtClean="0">
                <a:latin typeface="Bookman Old Style" panose="02050604050505020204" pitchFamily="18" charset="0"/>
              </a:rPr>
              <a:t>English suffragists:</a:t>
            </a:r>
          </a:p>
          <a:p>
            <a:pPr lvl="2"/>
            <a:r>
              <a:rPr lang="en-US" sz="1700" dirty="0" smtClean="0">
                <a:latin typeface="Bookman Old Style" panose="02050604050505020204" pitchFamily="18" charset="0"/>
              </a:rPr>
              <a:t>Picketing </a:t>
            </a:r>
          </a:p>
          <a:p>
            <a:pPr lvl="2"/>
            <a:r>
              <a:rPr lang="en-US" sz="1700" dirty="0">
                <a:latin typeface="Bookman Old Style" panose="02050604050505020204" pitchFamily="18" charset="0"/>
              </a:rPr>
              <a:t>M</a:t>
            </a:r>
            <a:r>
              <a:rPr lang="en-US" sz="1700" dirty="0" smtClean="0">
                <a:latin typeface="Bookman Old Style" panose="02050604050505020204" pitchFamily="18" charset="0"/>
              </a:rPr>
              <a:t>ass </a:t>
            </a:r>
            <a:r>
              <a:rPr lang="en-US" sz="1700" dirty="0">
                <a:latin typeface="Bookman Old Style" panose="02050604050505020204" pitchFamily="18" charset="0"/>
              </a:rPr>
              <a:t>rallies </a:t>
            </a:r>
            <a:r>
              <a:rPr lang="en-US" sz="1700" dirty="0" smtClean="0">
                <a:latin typeface="Bookman Old Style" panose="02050604050505020204" pitchFamily="18" charset="0"/>
              </a:rPr>
              <a:t>and marches </a:t>
            </a: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r>
              <a:rPr lang="en-US" sz="1800" dirty="0" smtClean="0">
                <a:latin typeface="Bookman Old Style" panose="02050604050505020204" pitchFamily="18" charset="0"/>
              </a:rPr>
              <a:t>NWP attracts young people and revitalizes push for </a:t>
            </a:r>
            <a:r>
              <a:rPr lang="en-US" sz="1800" b="1" dirty="0" smtClean="0">
                <a:latin typeface="Bookman Old Style" panose="02050604050505020204" pitchFamily="18" charset="0"/>
              </a:rPr>
              <a:t>national amendment</a:t>
            </a:r>
            <a:r>
              <a:rPr lang="en-US" sz="1800" dirty="0" smtClean="0">
                <a:latin typeface="Bookman Old Style" panose="02050604050505020204" pitchFamily="18" charset="0"/>
              </a:rPr>
              <a:t>.</a:t>
            </a:r>
            <a:endParaRPr lang="en-US" sz="1800" dirty="0">
              <a:latin typeface="Bookman Old Style" panose="020506040505050202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01" t="13573" r="18718" b="22279"/>
          <a:stretch/>
        </p:blipFill>
        <p:spPr>
          <a:xfrm>
            <a:off x="4800600" y="2209800"/>
            <a:ext cx="3808522" cy="2971800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5334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National Woman’s Party New York Day Picket, Jan. 26, 1917, Source: Library of Congress, 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4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NAWSA and Carrie Chapman Catt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828800"/>
            <a:ext cx="4038600" cy="462381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1915 Catt becomes president of NAWSA.</a:t>
            </a: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Offers “</a:t>
            </a:r>
            <a:r>
              <a:rPr lang="en-US" sz="2000" b="1" dirty="0" smtClean="0">
                <a:latin typeface="Bookman Old Style" panose="02050604050505020204" pitchFamily="18" charset="0"/>
              </a:rPr>
              <a:t>Winning </a:t>
            </a:r>
            <a:r>
              <a:rPr lang="en-US" sz="2000" b="1" dirty="0">
                <a:latin typeface="Bookman Old Style" panose="02050604050505020204" pitchFamily="18" charset="0"/>
              </a:rPr>
              <a:t>Plan”</a:t>
            </a:r>
            <a:r>
              <a:rPr lang="en-US" sz="2000" dirty="0">
                <a:latin typeface="Bookman Old Style" panose="02050604050505020204" pitchFamily="18" charset="0"/>
              </a:rPr>
              <a:t> 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1800" dirty="0" smtClean="0">
                <a:latin typeface="Bookman Old Style" panose="02050604050505020204" pitchFamily="18" charset="0"/>
              </a:rPr>
              <a:t>Win enough states and congress will have to support a national amendment (or women will vote them out). </a:t>
            </a:r>
          </a:p>
          <a:p>
            <a:pPr lvl="1"/>
            <a:endParaRPr lang="en-US" sz="14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Sees victories in Arkansas </a:t>
            </a:r>
            <a:r>
              <a:rPr lang="en-US" sz="2000" dirty="0">
                <a:latin typeface="Bookman Old Style" panose="02050604050505020204" pitchFamily="18" charset="0"/>
              </a:rPr>
              <a:t>and New York </a:t>
            </a:r>
            <a:r>
              <a:rPr lang="en-US" sz="2000" dirty="0" smtClean="0">
                <a:latin typeface="Bookman Old Style" panose="02050604050505020204" pitchFamily="18" charset="0"/>
              </a:rPr>
              <a:t>in 1917.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049" t="2774" r="3405" b="4786"/>
          <a:stretch/>
        </p:blipFill>
        <p:spPr>
          <a:xfrm>
            <a:off x="1143000" y="1828800"/>
            <a:ext cx="3026875" cy="3847723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47800" y="579126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Carrie Chapman Catt, 1914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Source: Library of Congress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1062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1917: A Pivotal Year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90800"/>
            <a:ext cx="4038600" cy="462381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Jeannette </a:t>
            </a:r>
            <a:r>
              <a:rPr lang="en-US" sz="2000" dirty="0">
                <a:latin typeface="Bookman Old Style" panose="02050604050505020204" pitchFamily="18" charset="0"/>
              </a:rPr>
              <a:t>Rankin </a:t>
            </a:r>
            <a:r>
              <a:rPr lang="en-US" sz="2000" dirty="0" smtClean="0">
                <a:latin typeface="Bookman Old Style" panose="02050604050505020204" pitchFamily="18" charset="0"/>
              </a:rPr>
              <a:t>becomes </a:t>
            </a:r>
            <a:r>
              <a:rPr lang="en-US" sz="2000" b="1" dirty="0" smtClean="0">
                <a:latin typeface="Bookman Old Style" panose="02050604050505020204" pitchFamily="18" charset="0"/>
              </a:rPr>
              <a:t>first woman elected to U.S. Congress </a:t>
            </a:r>
            <a:r>
              <a:rPr lang="en-US" sz="2000" dirty="0" smtClean="0">
                <a:latin typeface="Bookman Old Style" panose="02050604050505020204" pitchFamily="18" charset="0"/>
              </a:rPr>
              <a:t>(she is from </a:t>
            </a:r>
            <a:r>
              <a:rPr lang="en-US" sz="2000" dirty="0">
                <a:latin typeface="Bookman Old Style" panose="02050604050505020204" pitchFamily="18" charset="0"/>
              </a:rPr>
              <a:t>Montana</a:t>
            </a:r>
            <a:r>
              <a:rPr lang="en-US" sz="2000" dirty="0" smtClean="0">
                <a:latin typeface="Bookman Old Style" panose="02050604050505020204" pitchFamily="18" charset="0"/>
              </a:rPr>
              <a:t>!).</a:t>
            </a:r>
          </a:p>
          <a:p>
            <a:endParaRPr lang="en-US" sz="16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U.S. enters World War I.</a:t>
            </a:r>
            <a:endParaRPr lang="en-US" sz="20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135" t="4922" r="5384" b="4434"/>
          <a:stretch/>
        </p:blipFill>
        <p:spPr>
          <a:xfrm>
            <a:off x="5169529" y="2000817"/>
            <a:ext cx="2987643" cy="4191754"/>
          </a:xfrm>
          <a:prstGeom prst="rect">
            <a:avLst/>
          </a:prstGeom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5715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Bookman Old Style" panose="02050604050505020204" pitchFamily="18" charset="0"/>
              </a:rPr>
              <a:t>Jeannette Rankin, Washington, D.C., April 2, 1917. Source: Library of Congress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Conflicting Strategies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2133600"/>
            <a:ext cx="4038600" cy="462381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Bookman Old Style" panose="02050604050505020204" pitchFamily="18" charset="0"/>
              </a:rPr>
              <a:t>NAWSA and Carrie Chapman Catt </a:t>
            </a:r>
            <a:r>
              <a:rPr lang="en-US" sz="2000" dirty="0" smtClean="0">
                <a:latin typeface="Bookman Old Style" panose="02050604050505020204" pitchFamily="18" charset="0"/>
              </a:rPr>
              <a:t>support the war effort (they believe women will be rewarded for loyal service). </a:t>
            </a: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r>
              <a:rPr lang="en-US" sz="2000" b="1" dirty="0" smtClean="0">
                <a:latin typeface="Bookman Old Style" panose="02050604050505020204" pitchFamily="18" charset="0"/>
              </a:rPr>
              <a:t>Alice Paul and NWP </a:t>
            </a:r>
            <a:r>
              <a:rPr lang="en-US" sz="2000" dirty="0" smtClean="0">
                <a:latin typeface="Bookman Old Style" panose="02050604050505020204" pitchFamily="18" charset="0"/>
              </a:rPr>
              <a:t>members picket White House, asking for “Democracy at Home”. (seen as unpatriotic). 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676400"/>
            <a:ext cx="2870200" cy="429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228600" y="6019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Bookman Old Style" panose="02050604050505020204" pitchFamily="18" charset="0"/>
              </a:rPr>
              <a:t>NAWSA broadside, ca. 1918</a:t>
            </a:r>
          </a:p>
          <a:p>
            <a:pPr algn="r"/>
            <a:r>
              <a:rPr lang="en-US" sz="1200" dirty="0" smtClean="0">
                <a:latin typeface="Bookman Old Style" panose="02050604050505020204" pitchFamily="18" charset="0"/>
              </a:rPr>
              <a:t>Source: Bryn </a:t>
            </a:r>
            <a:r>
              <a:rPr lang="en-US" sz="1200" dirty="0" err="1" smtClean="0">
                <a:latin typeface="Bookman Old Style" panose="02050604050505020204" pitchFamily="18" charset="0"/>
              </a:rPr>
              <a:t>Mawr</a:t>
            </a:r>
            <a:r>
              <a:rPr lang="en-US" sz="1200" dirty="0" smtClean="0">
                <a:latin typeface="Bookman Old Style" panose="02050604050505020204" pitchFamily="18" charset="0"/>
              </a:rPr>
              <a:t> College </a:t>
            </a:r>
            <a:r>
              <a:rPr lang="en-US" sz="1200" dirty="0">
                <a:latin typeface="Bookman Old Style" panose="02050604050505020204" pitchFamily="18" charset="0"/>
              </a:rPr>
              <a:t>Library Special </a:t>
            </a:r>
            <a:r>
              <a:rPr lang="en-US" sz="1200" dirty="0" smtClean="0">
                <a:latin typeface="Bookman Old Style" panose="02050604050505020204" pitchFamily="18" charset="0"/>
              </a:rPr>
              <a:t>Collections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Victory!</a:t>
            </a:r>
            <a:endParaRPr lang="en-US" sz="4400" dirty="0">
              <a:solidFill>
                <a:srgbClr val="F9BE6F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495800" cy="4855464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Bookman Old Style" panose="02050604050505020204" pitchFamily="18" charset="0"/>
              </a:rPr>
              <a:t>Constitutional amendments must</a:t>
            </a: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1600" dirty="0" smtClean="0">
                <a:latin typeface="Bookman Old Style" panose="02050604050505020204" pitchFamily="18" charset="0"/>
              </a:rPr>
              <a:t>Pass both House and Senate with two-thirds majorities</a:t>
            </a:r>
          </a:p>
          <a:p>
            <a:pPr lvl="2"/>
            <a:r>
              <a:rPr lang="en-US" sz="1600" dirty="0" smtClean="0">
                <a:latin typeface="Bookman Old Style" panose="02050604050505020204" pitchFamily="18" charset="0"/>
              </a:rPr>
              <a:t>Pass three-quarters of the state legislatures (36 in 1920)</a:t>
            </a: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r>
              <a:rPr lang="en-US" sz="1800" b="1" dirty="0" smtClean="0">
                <a:latin typeface="Bookman Old Style" panose="02050604050505020204" pitchFamily="18" charset="0"/>
              </a:rPr>
              <a:t>Nineteenth Amendment passes </a:t>
            </a:r>
            <a:r>
              <a:rPr lang="en-US" sz="1800" dirty="0" smtClean="0">
                <a:latin typeface="Bookman Old Style" panose="02050604050505020204" pitchFamily="18" charset="0"/>
              </a:rPr>
              <a:t>both houses of Congress in </a:t>
            </a:r>
            <a:r>
              <a:rPr lang="en-US" sz="1800" b="1" dirty="0" smtClean="0">
                <a:latin typeface="Bookman Old Style" panose="02050604050505020204" pitchFamily="18" charset="0"/>
              </a:rPr>
              <a:t>June 1919.</a:t>
            </a:r>
          </a:p>
          <a:p>
            <a:endParaRPr lang="en-US" sz="1400" b="1" dirty="0">
              <a:solidFill>
                <a:srgbClr val="F9BE6F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en-US" sz="1800" dirty="0" smtClean="0">
                <a:latin typeface="Bookman Old Style" panose="02050604050505020204" pitchFamily="18" charset="0"/>
              </a:rPr>
              <a:t>State-by-state fight for ratification begins.</a:t>
            </a:r>
          </a:p>
          <a:p>
            <a:endParaRPr lang="en-US" sz="1100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1600" b="1" dirty="0">
                <a:latin typeface="Bookman Old Style" panose="02050604050505020204" pitchFamily="18" charset="0"/>
              </a:rPr>
              <a:t>August 26, 1920: Tennessee becomes 36</a:t>
            </a:r>
            <a:r>
              <a:rPr lang="en-US" sz="1600" b="1" baseline="30000" dirty="0">
                <a:latin typeface="Bookman Old Style" panose="02050604050505020204" pitchFamily="18" charset="0"/>
              </a:rPr>
              <a:t>th</a:t>
            </a:r>
            <a:r>
              <a:rPr lang="en-US" sz="1600" b="1" dirty="0">
                <a:latin typeface="Bookman Old Style" panose="02050604050505020204" pitchFamily="18" charset="0"/>
              </a:rPr>
              <a:t> state to ratify. </a:t>
            </a:r>
            <a:r>
              <a:rPr lang="en-US" sz="1600" dirty="0" smtClean="0">
                <a:latin typeface="Bookman Old Style" panose="02050604050505020204" pitchFamily="18" charset="0"/>
              </a:rPr>
              <a:t>Nineteenth Amendment </a:t>
            </a:r>
            <a:r>
              <a:rPr lang="en-US" sz="1600" dirty="0">
                <a:latin typeface="Bookman Old Style" panose="02050604050505020204" pitchFamily="18" charset="0"/>
              </a:rPr>
              <a:t>becomes law of the land.</a:t>
            </a:r>
          </a:p>
          <a:p>
            <a:pPr marL="411480" lvl="1" indent="0">
              <a:buNone/>
            </a:pPr>
            <a:endParaRPr lang="en-US" sz="500" dirty="0" smtClean="0"/>
          </a:p>
          <a:p>
            <a:pPr marL="118872" indent="0">
              <a:buNone/>
            </a:pPr>
            <a:endParaRPr lang="en-US" sz="600" dirty="0" smtClean="0"/>
          </a:p>
          <a:p>
            <a:pPr marL="118872" indent="0">
              <a:buNone/>
            </a:pPr>
            <a:endParaRPr lang="en-US" sz="6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9" t="9761" r="5595" b="5915"/>
          <a:stretch/>
        </p:blipFill>
        <p:spPr>
          <a:xfrm>
            <a:off x="5086161" y="2362200"/>
            <a:ext cx="3467477" cy="2701315"/>
          </a:xfrm>
          <a:prstGeom prst="rect">
            <a:avLst/>
          </a:prstGeom>
          <a:ln w="28575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5105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Activists </a:t>
            </a:r>
            <a:r>
              <a:rPr lang="en-US" sz="1200" dirty="0">
                <a:latin typeface="Bookman Old Style" panose="02050604050505020204" pitchFamily="18" charset="0"/>
              </a:rPr>
              <a:t>watch Alice Paul sew a star onto the NWP Ratification Flag, representing another state's ratification of the 19th </a:t>
            </a:r>
            <a:r>
              <a:rPr lang="en-US" sz="1200" dirty="0" smtClean="0">
                <a:latin typeface="Bookman Old Style" panose="02050604050505020204" pitchFamily="18" charset="0"/>
              </a:rPr>
              <a:t>Amendment. Source: Library of Congress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Ratification Fight in Tennessee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824483"/>
            <a:ext cx="4038600" cy="462381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Lobbyists converge on Tennessee for “War of the Roses.”</a:t>
            </a: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1800" b="1" dirty="0" smtClean="0">
                <a:latin typeface="Bookman Old Style" panose="02050604050505020204" pitchFamily="18" charset="0"/>
              </a:rPr>
              <a:t>Anti-suffrage: </a:t>
            </a:r>
            <a:r>
              <a:rPr lang="en-US" sz="1800" b="1" u="sng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Red</a:t>
            </a:r>
            <a:r>
              <a:rPr lang="en-US" sz="1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smtClean="0">
                <a:latin typeface="Bookman Old Style" panose="02050604050505020204" pitchFamily="18" charset="0"/>
              </a:rPr>
              <a:t>Roses</a:t>
            </a:r>
          </a:p>
          <a:p>
            <a:pPr lvl="2"/>
            <a:endParaRPr lang="en-US" sz="900" dirty="0" smtClean="0">
              <a:latin typeface="Bookman Old Style" panose="02050604050505020204" pitchFamily="18" charset="0"/>
            </a:endParaRPr>
          </a:p>
          <a:p>
            <a:pPr lvl="2"/>
            <a:r>
              <a:rPr lang="en-US" sz="1800" b="1" dirty="0" smtClean="0">
                <a:latin typeface="Bookman Old Style" panose="02050604050505020204" pitchFamily="18" charset="0"/>
              </a:rPr>
              <a:t>Pro-suffrage: </a:t>
            </a:r>
            <a:r>
              <a:rPr lang="en-US" sz="1800" b="1" u="sng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Yellow</a:t>
            </a:r>
            <a:r>
              <a:rPr lang="en-US" sz="18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en-US" sz="1800" b="1" dirty="0" smtClean="0">
                <a:latin typeface="Bookman Old Style" panose="02050604050505020204" pitchFamily="18" charset="0"/>
              </a:rPr>
              <a:t>Roses</a:t>
            </a: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State senate passed suffrage amendment.</a:t>
            </a: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State House was too close to call.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676400"/>
            <a:ext cx="3352800" cy="4354286"/>
          </a:xfrm>
        </p:spPr>
      </p:pic>
      <p:sp>
        <p:nvSpPr>
          <p:cNvPr id="10" name="TextBox 9"/>
          <p:cNvSpPr txBox="1"/>
          <p:nvPr/>
        </p:nvSpPr>
        <p:spPr>
          <a:xfrm>
            <a:off x="1143000" y="6096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Sheet Music, 1915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Source: University of </a:t>
            </a:r>
            <a:r>
              <a:rPr lang="en-US" sz="1200" dirty="0">
                <a:latin typeface="Bookman Old Style" panose="02050604050505020204" pitchFamily="18" charset="0"/>
              </a:rPr>
              <a:t>Houston </a:t>
            </a:r>
            <a:r>
              <a:rPr lang="en-US" sz="1200" dirty="0" smtClean="0">
                <a:latin typeface="Bookman Old Style" panose="02050604050505020204" pitchFamily="18" charset="0"/>
              </a:rPr>
              <a:t>Libraries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Harry Burn	Votes Aye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0292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Bookman Old Style" panose="02050604050505020204" pitchFamily="18" charset="0"/>
              </a:rPr>
              <a:t>At 22, Burn is Tennessee’s </a:t>
            </a:r>
            <a:r>
              <a:rPr lang="en-US" sz="1600" dirty="0">
                <a:latin typeface="Bookman Old Style" panose="02050604050505020204" pitchFamily="18" charset="0"/>
              </a:rPr>
              <a:t>youngest elected official</a:t>
            </a:r>
            <a:r>
              <a:rPr lang="en-US" sz="1600" dirty="0" smtClean="0">
                <a:latin typeface="Bookman Old Style" panose="02050604050505020204" pitchFamily="18" charset="0"/>
              </a:rPr>
              <a:t>.</a:t>
            </a:r>
          </a:p>
          <a:p>
            <a:endParaRPr lang="en-US" sz="1000" dirty="0" smtClean="0">
              <a:latin typeface="Bookman Old Style" panose="02050604050505020204" pitchFamily="18" charset="0"/>
            </a:endParaRPr>
          </a:p>
          <a:p>
            <a:r>
              <a:rPr lang="en-US" sz="1600" dirty="0" smtClean="0">
                <a:latin typeface="Bookman Old Style" panose="02050604050505020204" pitchFamily="18" charset="0"/>
              </a:rPr>
              <a:t>Arrives wearing </a:t>
            </a:r>
            <a:r>
              <a:rPr lang="en-US" sz="16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red rose. </a:t>
            </a:r>
          </a:p>
          <a:p>
            <a:endParaRPr lang="en-US" sz="1000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en-US" sz="1600" dirty="0" smtClean="0">
                <a:latin typeface="Bookman Old Style" panose="02050604050505020204" pitchFamily="18" charset="0"/>
              </a:rPr>
              <a:t>Vote is tied 48-48.</a:t>
            </a:r>
          </a:p>
          <a:p>
            <a:endParaRPr lang="en-US" sz="1000" dirty="0">
              <a:latin typeface="Bookman Old Style" panose="02050604050505020204" pitchFamily="18" charset="0"/>
            </a:endParaRPr>
          </a:p>
          <a:p>
            <a:r>
              <a:rPr lang="en-US" sz="1600" dirty="0" smtClean="0">
                <a:latin typeface="Bookman Old Style" panose="02050604050505020204" pitchFamily="18" charset="0"/>
              </a:rPr>
              <a:t>In Burn’s pocket is a </a:t>
            </a:r>
            <a:r>
              <a:rPr lang="en-US" sz="1600" dirty="0">
                <a:latin typeface="Bookman Old Style" panose="02050604050505020204" pitchFamily="18" charset="0"/>
              </a:rPr>
              <a:t>letter from his mother: </a:t>
            </a:r>
          </a:p>
          <a:p>
            <a:pPr lvl="1"/>
            <a:r>
              <a:rPr lang="en-US" sz="1600" dirty="0">
                <a:latin typeface="Bookman Old Style" panose="02050604050505020204" pitchFamily="18" charset="0"/>
              </a:rPr>
              <a:t>“</a:t>
            </a:r>
            <a:r>
              <a:rPr lang="en-US" sz="1600" b="1" dirty="0">
                <a:latin typeface="Bookman Old Style" panose="02050604050505020204" pitchFamily="18" charset="0"/>
              </a:rPr>
              <a:t>Dear Son</a:t>
            </a:r>
            <a:r>
              <a:rPr lang="en-US" sz="1600" dirty="0">
                <a:latin typeface="Bookman Old Style" panose="02050604050505020204" pitchFamily="18" charset="0"/>
              </a:rPr>
              <a:t>: Hurrah and vote for suffrage! Don't keep them in doubt! </a:t>
            </a:r>
            <a:r>
              <a:rPr lang="en-US" sz="1600" dirty="0" smtClean="0">
                <a:latin typeface="Bookman Old Style" panose="02050604050505020204" pitchFamily="18" charset="0"/>
              </a:rPr>
              <a:t>… Don't </a:t>
            </a:r>
            <a:r>
              <a:rPr lang="en-US" sz="1600" dirty="0">
                <a:latin typeface="Bookman Old Style" panose="02050604050505020204" pitchFamily="18" charset="0"/>
              </a:rPr>
              <a:t>forget to </a:t>
            </a:r>
            <a:r>
              <a:rPr lang="en-US" sz="1600" b="1" dirty="0">
                <a:latin typeface="Bookman Old Style" panose="02050604050505020204" pitchFamily="18" charset="0"/>
              </a:rPr>
              <a:t>be a good boy and help Mrs. Catt</a:t>
            </a:r>
            <a:r>
              <a:rPr lang="en-US" sz="1600" dirty="0">
                <a:latin typeface="Bookman Old Style" panose="02050604050505020204" pitchFamily="18" charset="0"/>
              </a:rPr>
              <a:t> put the "rat" in ratification</a:t>
            </a:r>
            <a:r>
              <a:rPr lang="en-US" sz="1600" dirty="0" smtClean="0">
                <a:latin typeface="Bookman Old Style" panose="02050604050505020204" pitchFamily="18" charset="0"/>
              </a:rPr>
              <a:t>.”</a:t>
            </a:r>
          </a:p>
          <a:p>
            <a:pPr lvl="1"/>
            <a:endParaRPr lang="en-US" sz="1000" dirty="0" smtClean="0">
              <a:latin typeface="Bookman Old Style" panose="02050604050505020204" pitchFamily="18" charset="0"/>
            </a:endParaRPr>
          </a:p>
          <a:p>
            <a:r>
              <a:rPr lang="en-US" sz="1600" dirty="0" smtClean="0">
                <a:latin typeface="Bookman Old Style" panose="02050604050505020204" pitchFamily="18" charset="0"/>
              </a:rPr>
              <a:t>Burn later explains: </a:t>
            </a:r>
            <a:r>
              <a:rPr lang="en-US" sz="1600" b="1" dirty="0" smtClean="0">
                <a:latin typeface="Bookman Old Style" panose="02050604050505020204" pitchFamily="18" charset="0"/>
              </a:rPr>
              <a:t>“</a:t>
            </a:r>
            <a:r>
              <a:rPr lang="en-US" sz="1600" b="1" dirty="0">
                <a:latin typeface="Bookman Old Style" panose="02050604050505020204" pitchFamily="18" charset="0"/>
              </a:rPr>
              <a:t>I knew that a mother’s advice is always safest for a boy to </a:t>
            </a:r>
            <a:r>
              <a:rPr lang="en-US" sz="1600" b="1" dirty="0" smtClean="0">
                <a:latin typeface="Bookman Old Style" panose="02050604050505020204" pitchFamily="18" charset="0"/>
              </a:rPr>
              <a:t>follow.” </a:t>
            </a:r>
            <a:r>
              <a:rPr lang="en-US" sz="1600" dirty="0">
                <a:latin typeface="Bookman Old Style" panose="02050604050505020204" pitchFamily="18" charset="0"/>
              </a:rPr>
              <a:t> </a:t>
            </a:r>
            <a:endParaRPr lang="en-US" sz="1600" dirty="0" smtClean="0">
              <a:latin typeface="Bookman Old Style" panose="02050604050505020204" pitchFamily="18" charset="0"/>
            </a:endParaRPr>
          </a:p>
          <a:p>
            <a:endParaRPr lang="en-US" sz="1000" dirty="0">
              <a:latin typeface="Bookman Old Style" panose="02050604050505020204" pitchFamily="18" charset="0"/>
            </a:endParaRPr>
          </a:p>
          <a:p>
            <a:r>
              <a:rPr lang="en-US" sz="1600" dirty="0">
                <a:latin typeface="Bookman Old Style" panose="02050604050505020204" pitchFamily="18" charset="0"/>
              </a:rPr>
              <a:t>After Burn votes YES, he has to flee an anti-suffrage mob</a:t>
            </a:r>
            <a:r>
              <a:rPr lang="en-US" sz="1600" dirty="0" smtClean="0">
                <a:latin typeface="Bookman Old Style" panose="02050604050505020204" pitchFamily="18" charset="0"/>
              </a:rPr>
              <a:t>!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2" t="1545" r="18966" b="10378"/>
          <a:stretch/>
        </p:blipFill>
        <p:spPr>
          <a:xfrm>
            <a:off x="4648200" y="1676401"/>
            <a:ext cx="40386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21794" y="6119336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Bookman Old Style" panose="02050604050505020204" pitchFamily="18" charset="0"/>
              </a:rPr>
              <a:t>Washington </a:t>
            </a:r>
            <a:r>
              <a:rPr lang="en-US" sz="1200" i="1" dirty="0" smtClean="0">
                <a:latin typeface="Bookman Old Style" panose="02050604050505020204" pitchFamily="18" charset="0"/>
              </a:rPr>
              <a:t>Times</a:t>
            </a:r>
            <a:r>
              <a:rPr lang="en-US" sz="1200" dirty="0">
                <a:latin typeface="Bookman Old Style" panose="02050604050505020204" pitchFamily="18" charset="0"/>
              </a:rPr>
              <a:t>., August 21, </a:t>
            </a:r>
            <a:r>
              <a:rPr lang="en-US" sz="1200" dirty="0" smtClean="0">
                <a:latin typeface="Bookman Old Style" panose="02050604050505020204" pitchFamily="18" charset="0"/>
              </a:rPr>
              <a:t>1920</a:t>
            </a:r>
            <a:endParaRPr lang="en-US" sz="1200" dirty="0">
              <a:latin typeface="Bookman Old Style" panose="02050604050505020204" pitchFamily="18" charset="0"/>
            </a:endParaRPr>
          </a:p>
          <a:p>
            <a:r>
              <a:rPr lang="en-US" sz="1200" dirty="0" smtClean="0">
                <a:latin typeface="Bookman Old Style" panose="02050604050505020204" pitchFamily="18" charset="0"/>
              </a:rPr>
              <a:t>Source: Chronicling America</a:t>
            </a:r>
            <a:endParaRPr lang="en-US" sz="12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Your question: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0412"/>
            <a:ext cx="4038600" cy="462381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Bookman Old Style" panose="02050604050505020204" pitchFamily="18" charset="0"/>
              </a:rPr>
              <a:t>What role does Hazel Hunkins play </a:t>
            </a:r>
            <a:r>
              <a:rPr lang="en-US" sz="2000" dirty="0" smtClean="0">
                <a:latin typeface="Bookman Old Style" panose="02050604050505020204" pitchFamily="18" charset="0"/>
              </a:rPr>
              <a:t>in this larger story?</a:t>
            </a:r>
          </a:p>
          <a:p>
            <a:endParaRPr lang="en-US" sz="16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Is she significant enough to merit a mention in the next edition of your textbook?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352" t="8573" r="12815" b="10220"/>
          <a:stretch/>
        </p:blipFill>
        <p:spPr>
          <a:xfrm>
            <a:off x="4572000" y="2097385"/>
            <a:ext cx="3938257" cy="3123447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0" y="52578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Girl presenting flowers </a:t>
            </a:r>
            <a:r>
              <a:rPr lang="en-US" sz="1200" dirty="0">
                <a:latin typeface="Bookman Old Style" panose="02050604050505020204" pitchFamily="18" charset="0"/>
              </a:rPr>
              <a:t>to </a:t>
            </a:r>
            <a:r>
              <a:rPr lang="en-US" sz="1200" dirty="0" smtClean="0">
                <a:latin typeface="Bookman Old Style" panose="02050604050505020204" pitchFamily="18" charset="0"/>
              </a:rPr>
              <a:t>Congressional Union activists picketing the Whitehouse, </a:t>
            </a:r>
            <a:r>
              <a:rPr lang="en-US" sz="1200" dirty="0">
                <a:latin typeface="Bookman Old Style" panose="02050604050505020204" pitchFamily="18" charset="0"/>
              </a:rPr>
              <a:t>January 1917</a:t>
            </a:r>
            <a:r>
              <a:rPr lang="en-US" sz="1200" dirty="0" smtClean="0">
                <a:latin typeface="Bookman Old Style" panose="02050604050505020204" pitchFamily="18" charset="0"/>
              </a:rPr>
              <a:t>. Hazel Hunkins looks on from the far left. 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Source: Library of Congress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9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E6F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9424"/>
            <a:ext cx="7391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Image sources:</a:t>
            </a:r>
          </a:p>
          <a:p>
            <a:r>
              <a:rPr lang="en-US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sz="1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600" dirty="0"/>
              <a:t>Slide 1—Sewall-Belmont House and Museum, Washington, D.C., </a:t>
            </a:r>
            <a:r>
              <a:rPr lang="en-US" sz="1600" u="sng" dirty="0">
                <a:hlinkClick r:id="rId3"/>
              </a:rPr>
              <a:t>http://americanhistory.si.edu/exhibitions/national-woman-suffrage-parade </a:t>
            </a:r>
            <a:r>
              <a:rPr lang="en-US" sz="1600" dirty="0"/>
              <a:t> </a:t>
            </a:r>
          </a:p>
          <a:p>
            <a:r>
              <a:rPr lang="en-US" sz="1600" dirty="0"/>
              <a:t>Slide 2—Library of Congress, </a:t>
            </a:r>
            <a:r>
              <a:rPr lang="en-US" sz="1600" u="sng" dirty="0">
                <a:hlinkClick r:id="rId4"/>
              </a:rPr>
              <a:t>http://hdl.loc.gov/loc.rbc/rbcmil.scrp4006701</a:t>
            </a:r>
            <a:endParaRPr lang="en-US" sz="1600" dirty="0"/>
          </a:p>
          <a:p>
            <a:r>
              <a:rPr lang="en-US" sz="1600" dirty="0"/>
              <a:t>Slide 3—Library of Congress, </a:t>
            </a:r>
            <a:r>
              <a:rPr lang="en-US" sz="1600" u="sng" dirty="0">
                <a:hlinkClick r:id="rId5"/>
              </a:rPr>
              <a:t>http://www.loc.gov/item/2003690776/</a:t>
            </a:r>
            <a:endParaRPr lang="en-US" sz="1600" dirty="0"/>
          </a:p>
          <a:p>
            <a:r>
              <a:rPr lang="en-US" sz="1600" dirty="0"/>
              <a:t>Slide 4—Library of Congress, </a:t>
            </a:r>
            <a:r>
              <a:rPr lang="en-US" sz="1600" u="sng" dirty="0">
                <a:hlinkClick r:id="rId6"/>
              </a:rPr>
              <a:t>http://www.loc.gov/item/mnwp000330/</a:t>
            </a:r>
            <a:endParaRPr lang="en-US" sz="1600" dirty="0"/>
          </a:p>
          <a:p>
            <a:r>
              <a:rPr lang="en-US" sz="1600" dirty="0"/>
              <a:t>Slide 5— Library of Congress, </a:t>
            </a:r>
            <a:r>
              <a:rPr lang="en-US" sz="1600" u="sng" dirty="0">
                <a:hlinkClick r:id="rId7"/>
              </a:rPr>
              <a:t>http://www.loc.gov/item/mnwp000330</a:t>
            </a:r>
            <a:r>
              <a:rPr lang="en-US" sz="1600" dirty="0"/>
              <a:t> </a:t>
            </a:r>
          </a:p>
          <a:p>
            <a:r>
              <a:rPr lang="en-US" sz="1600" dirty="0"/>
              <a:t>Slide 6— Library of Congress, </a:t>
            </a:r>
            <a:r>
              <a:rPr lang="en-US" sz="1600" u="sng" dirty="0">
                <a:hlinkClick r:id="rId8"/>
              </a:rPr>
              <a:t>http://memory.loc.</a:t>
            </a:r>
            <a:r>
              <a:rPr lang="en-US" sz="1600" i="1" u="sng" dirty="0">
                <a:hlinkClick r:id="rId8"/>
              </a:rPr>
              <a:t>gov/ammem/naw/stonblac.jpg</a:t>
            </a:r>
            <a:endParaRPr lang="en-US" sz="1600" dirty="0"/>
          </a:p>
          <a:p>
            <a:r>
              <a:rPr lang="en-US" sz="1600" dirty="0"/>
              <a:t>Slide 7—The History Project, University of California Davis,</a:t>
            </a:r>
            <a:r>
              <a:rPr lang="en-US" sz="1600" i="1" dirty="0"/>
              <a:t> </a:t>
            </a:r>
            <a:r>
              <a:rPr lang="en-US" sz="1600" i="1" u="sng" dirty="0">
                <a:hlinkClick r:id="rId9"/>
              </a:rPr>
              <a:t>http://historyproject.ucdavis.edu/ic/image_details.php?id=2815</a:t>
            </a:r>
            <a:r>
              <a:rPr lang="en-US" sz="1600" i="1" dirty="0"/>
              <a:t> </a:t>
            </a:r>
            <a:endParaRPr lang="en-US" sz="1600" dirty="0"/>
          </a:p>
          <a:p>
            <a:r>
              <a:rPr lang="en-US" sz="1600" dirty="0"/>
              <a:t>Slide 8— Library of Congress</a:t>
            </a:r>
            <a:r>
              <a:rPr lang="en-US" sz="1600" i="1" dirty="0"/>
              <a:t>, </a:t>
            </a:r>
            <a:r>
              <a:rPr lang="en-US" sz="1600" i="1" u="sng" dirty="0">
                <a:hlinkClick r:id="rId10"/>
              </a:rPr>
              <a:t>http://hdl.loc.gov/loc.pnp/hec.04476</a:t>
            </a:r>
            <a:endParaRPr lang="en-US" sz="1600" dirty="0"/>
          </a:p>
          <a:p>
            <a:r>
              <a:rPr lang="en-US" sz="1600" dirty="0"/>
              <a:t>Slide 9—</a:t>
            </a:r>
            <a:r>
              <a:rPr lang="en-US" sz="1600" i="1" dirty="0"/>
              <a:t> </a:t>
            </a:r>
            <a:r>
              <a:rPr lang="en-US" sz="1600" dirty="0"/>
              <a:t>Library of Congress, </a:t>
            </a:r>
            <a:r>
              <a:rPr lang="en-US" sz="1600" i="1" u="sng" dirty="0">
                <a:hlinkClick r:id="rId11"/>
              </a:rPr>
              <a:t>http://www.loc.gov/pictures/item/97500065/</a:t>
            </a:r>
            <a:endParaRPr lang="en-US" sz="1600" dirty="0"/>
          </a:p>
          <a:p>
            <a:r>
              <a:rPr lang="en-US" sz="1600" dirty="0"/>
              <a:t>Slide 10—Shaping San Francisco Digital Archives, </a:t>
            </a:r>
            <a:r>
              <a:rPr lang="en-US" sz="1600" u="sng" dirty="0">
                <a:hlinkClick r:id="rId12"/>
              </a:rPr>
              <a:t>http://foundsf.org/index.php?title=File:Votes-for-Women-11-western-states.jpg</a:t>
            </a:r>
            <a:r>
              <a:rPr lang="en-US" sz="1600" dirty="0"/>
              <a:t> </a:t>
            </a:r>
          </a:p>
          <a:p>
            <a:r>
              <a:rPr lang="en-US" sz="1600" dirty="0"/>
              <a:t>Slide 11— Library of Congress, </a:t>
            </a:r>
            <a:r>
              <a:rPr lang="en-US" sz="1600" u="sng" dirty="0">
                <a:hlinkClick r:id="rId13"/>
              </a:rPr>
              <a:t>http://hdl.loc.gov/loc.mss/mnwp.160033</a:t>
            </a:r>
            <a:endParaRPr lang="en-US" sz="1600" dirty="0"/>
          </a:p>
          <a:p>
            <a:r>
              <a:rPr lang="en-US" sz="1600" dirty="0"/>
              <a:t>Slide 12— Library of Congress, </a:t>
            </a:r>
            <a:r>
              <a:rPr lang="en-US" sz="1600" u="sng" dirty="0">
                <a:hlinkClick r:id="rId14"/>
              </a:rPr>
              <a:t>http://hdl.loc.gov/loc.pnp/cph.3a29251</a:t>
            </a:r>
            <a:endParaRPr lang="en-US" sz="1600" dirty="0"/>
          </a:p>
          <a:p>
            <a:r>
              <a:rPr lang="en-US" sz="1600" dirty="0"/>
              <a:t>Slide 13— Library of Congress, </a:t>
            </a:r>
            <a:r>
              <a:rPr lang="en-US" sz="1600" dirty="0">
                <a:hlinkClick r:id="rId15"/>
              </a:rPr>
              <a:t> </a:t>
            </a:r>
            <a:r>
              <a:rPr lang="en-US" sz="1600" u="sng" dirty="0">
                <a:hlinkClick r:id="rId15"/>
              </a:rPr>
              <a:t>https://www.loc.gov/resource/mnwp.156007  </a:t>
            </a:r>
            <a:r>
              <a:rPr lang="en-US" sz="1600" u="sng" dirty="0"/>
              <a:t> </a:t>
            </a:r>
            <a:endParaRPr lang="en-US" sz="1600" dirty="0"/>
          </a:p>
          <a:p>
            <a:r>
              <a:rPr lang="en-US" sz="1600" dirty="0"/>
              <a:t>Slide 14— From Bryn </a:t>
            </a:r>
            <a:r>
              <a:rPr lang="en-US" sz="1600" dirty="0" err="1"/>
              <a:t>Mawr</a:t>
            </a:r>
            <a:r>
              <a:rPr lang="en-US" sz="1600" dirty="0"/>
              <a:t> College Library Special Collections, </a:t>
            </a:r>
            <a:r>
              <a:rPr lang="en-US" sz="1600" u="sng" dirty="0">
                <a:hlinkClick r:id="rId16"/>
              </a:rPr>
              <a:t>http://www.brynmawr.edu/library/exhibits/suffrage/wwi.html#broadside</a:t>
            </a:r>
            <a:r>
              <a:rPr lang="en-US" sz="1600" dirty="0"/>
              <a:t> </a:t>
            </a:r>
          </a:p>
          <a:p>
            <a:r>
              <a:rPr lang="en-US" sz="1600" dirty="0"/>
              <a:t>Slide 15— Library of Congress, </a:t>
            </a:r>
            <a:r>
              <a:rPr lang="en-US" sz="1600" u="sng" dirty="0">
                <a:hlinkClick r:id="rId17"/>
              </a:rPr>
              <a:t>http://hdl.loc.gov/loc.mss/mnwp.160073</a:t>
            </a:r>
            <a:endParaRPr lang="en-US" sz="1600" dirty="0"/>
          </a:p>
          <a:p>
            <a:r>
              <a:rPr lang="en-US" sz="1600" dirty="0"/>
              <a:t>Slide 16— University of Houston Libraries, </a:t>
            </a:r>
          </a:p>
          <a:p>
            <a:r>
              <a:rPr lang="en-US" sz="1600" u="sng" dirty="0">
                <a:hlinkClick r:id="rId18"/>
              </a:rPr>
              <a:t>http://weblogs.lib.uh.edu/speccol/2014/05/21/anti-suffragist-sheet-music/</a:t>
            </a:r>
            <a:r>
              <a:rPr lang="en-US" sz="1600" dirty="0"/>
              <a:t> </a:t>
            </a:r>
          </a:p>
          <a:p>
            <a:r>
              <a:rPr lang="en-US" sz="1600" dirty="0"/>
              <a:t>Slide 17—</a:t>
            </a:r>
            <a:r>
              <a:rPr lang="en-US" sz="1600" i="1" dirty="0"/>
              <a:t> </a:t>
            </a:r>
            <a:r>
              <a:rPr lang="en-US" sz="1600" dirty="0"/>
              <a:t>Library of Congress, </a:t>
            </a:r>
            <a:r>
              <a:rPr lang="en-US" sz="1600" u="sng" dirty="0">
                <a:hlinkClick r:id="rId19"/>
              </a:rPr>
              <a:t>http://chroniclingamerica.loc.gov/lccn/sn84026749/1920-08-21/ed-1/seq-1/#</a:t>
            </a:r>
            <a:endParaRPr lang="en-US" sz="1600" dirty="0"/>
          </a:p>
          <a:p>
            <a:r>
              <a:rPr lang="en-US" sz="1600" dirty="0"/>
              <a:t>Slide 18— Library of Congress, </a:t>
            </a:r>
            <a:r>
              <a:rPr lang="en-US" sz="1600" u="sng" dirty="0">
                <a:hlinkClick r:id="rId20"/>
              </a:rPr>
              <a:t>http://hdl.loc.gov/loc.mss/mnwp.160019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3716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For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the accompanying lesson 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plan </a:t>
            </a:r>
            <a:endParaRPr lang="en-US" sz="3200" spc="50" dirty="0" smtClean="0">
              <a:solidFill>
                <a:srgbClr val="F9BE6F"/>
              </a:solidFill>
              <a:latin typeface="Footlight MT Light" panose="0204060206030A020304" pitchFamily="18" charset="0"/>
              <a:ea typeface="+mj-ea"/>
              <a:cs typeface="+mj-cs"/>
            </a:endParaRPr>
          </a:p>
          <a:p>
            <a:pPr algn="ctr"/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and 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more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information</a:t>
            </a:r>
            <a:r>
              <a:rPr lang="en-US" sz="3200" spc="50" dirty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, </a:t>
            </a:r>
            <a:r>
              <a:rPr lang="en-US" sz="3200" spc="50" dirty="0" smtClean="0">
                <a:solidFill>
                  <a:srgbClr val="F9BE6F"/>
                </a:solidFill>
                <a:latin typeface="Footlight MT Light" panose="0204060206030A020304" pitchFamily="18" charset="0"/>
                <a:ea typeface="+mj-ea"/>
                <a:cs typeface="+mj-cs"/>
              </a:rPr>
              <a:t>visit: </a:t>
            </a:r>
            <a:r>
              <a:rPr lang="en-US" sz="2400" spc="50" dirty="0">
                <a:latin typeface="Footlight MT Light" panose="0204060206030A020304" pitchFamily="18" charset="0"/>
                <a:ea typeface="+mj-ea"/>
                <a:cs typeface="+mj-cs"/>
              </a:rPr>
              <a:t>http://mhs.mt.gov/education/women/HazelHunkins </a:t>
            </a:r>
            <a:endParaRPr lang="en-US" sz="3200" spc="50" dirty="0"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6425" y="4572000"/>
            <a:ext cx="3971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Montana Historical Society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Outreach and Interpretation Program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P.O</a:t>
            </a:r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. Box </a:t>
            </a:r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201201</a:t>
            </a:r>
            <a:r>
              <a:rPr lang="en-US" spc="50" dirty="0">
                <a:latin typeface="Footlight MT Light" panose="0204060206030A020304" pitchFamily="18" charset="0"/>
                <a:ea typeface="+mj-ea"/>
                <a:cs typeface="+mj-cs"/>
              </a:rPr>
              <a:t>, Helena, MT </a:t>
            </a:r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59620</a:t>
            </a:r>
          </a:p>
          <a:p>
            <a:pPr algn="ctr"/>
            <a:r>
              <a:rPr lang="en-US" spc="50" dirty="0" smtClean="0">
                <a:latin typeface="Footlight MT Light" panose="0204060206030A020304" pitchFamily="18" charset="0"/>
                <a:ea typeface="+mj-ea"/>
                <a:cs typeface="+mj-cs"/>
              </a:rPr>
              <a:t>406-444-4740</a:t>
            </a:r>
            <a:endParaRPr lang="en-US" spc="50" dirty="0">
              <a:latin typeface="Footlight MT Light" panose="0204060206030A020304" pitchFamily="18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12" y="3403600"/>
            <a:ext cx="1752600" cy="116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9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67700" cy="12510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/>
            </a:r>
            <a:br>
              <a:rPr lang="en-US" sz="4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</a:br>
            <a:r>
              <a:rPr lang="en-US" sz="4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The 1848 </a:t>
            </a:r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Seneca Falls Convention</a:t>
            </a:r>
            <a:r>
              <a:rPr lang="en-US" sz="5400" dirty="0">
                <a:solidFill>
                  <a:srgbClr val="F9BE6F"/>
                </a:solidFill>
                <a:latin typeface="Footlight MT Light" panose="0204060206030A020304" pitchFamily="18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46135"/>
            <a:ext cx="4191000" cy="4855464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Bookman Old Style" panose="02050604050505020204" pitchFamily="18" charset="0"/>
              </a:rPr>
              <a:t>Organized by </a:t>
            </a:r>
            <a:r>
              <a:rPr lang="en-US" sz="1600" b="1" dirty="0" smtClean="0">
                <a:latin typeface="Bookman Old Style" panose="02050604050505020204" pitchFamily="18" charset="0"/>
              </a:rPr>
              <a:t>Elizabeth Cady Stanton.</a:t>
            </a:r>
          </a:p>
          <a:p>
            <a:r>
              <a:rPr lang="en-US" sz="1600" dirty="0" smtClean="0">
                <a:latin typeface="Bookman Old Style" panose="02050604050505020204" pitchFamily="18" charset="0"/>
              </a:rPr>
              <a:t>Approximately 300 people attend; 2/3 are women and most are abolitionists.</a:t>
            </a:r>
          </a:p>
          <a:p>
            <a:r>
              <a:rPr lang="en-US" sz="1600" dirty="0" smtClean="0">
                <a:latin typeface="Bookman Old Style" panose="02050604050505020204" pitchFamily="18" charset="0"/>
              </a:rPr>
              <a:t>Resulted in the </a:t>
            </a:r>
            <a:r>
              <a:rPr lang="en-US" sz="1600" b="1" dirty="0" smtClean="0">
                <a:latin typeface="Bookman Old Style" panose="02050604050505020204" pitchFamily="18" charset="0"/>
              </a:rPr>
              <a:t>“Declaration </a:t>
            </a:r>
            <a:r>
              <a:rPr lang="en-US" sz="1600" b="1" dirty="0">
                <a:latin typeface="Bookman Old Style" panose="02050604050505020204" pitchFamily="18" charset="0"/>
              </a:rPr>
              <a:t>of Sentiments, Grievances, and </a:t>
            </a:r>
            <a:r>
              <a:rPr lang="en-US" sz="1600" b="1" dirty="0" smtClean="0">
                <a:latin typeface="Bookman Old Style" panose="02050604050505020204" pitchFamily="18" charset="0"/>
              </a:rPr>
              <a:t>Resolutions”</a:t>
            </a:r>
            <a:r>
              <a:rPr lang="en-US" sz="1600" dirty="0" smtClean="0">
                <a:latin typeface="Bookman Old Style" panose="02050604050505020204" pitchFamily="18" charset="0"/>
              </a:rPr>
              <a:t>—100 attendees sign.</a:t>
            </a:r>
          </a:p>
          <a:p>
            <a:r>
              <a:rPr lang="en-US" sz="1600" dirty="0" smtClean="0">
                <a:latin typeface="Bookman Old Style" panose="02050604050505020204" pitchFamily="18" charset="0"/>
              </a:rPr>
              <a:t>Declaration of Sentiments modeled on the </a:t>
            </a:r>
            <a:r>
              <a:rPr lang="en-US" sz="1600" dirty="0">
                <a:latin typeface="Bookman Old Style" panose="02050604050505020204" pitchFamily="18" charset="0"/>
              </a:rPr>
              <a:t>Declaration of Independence: </a:t>
            </a:r>
            <a:r>
              <a:rPr lang="en-US" sz="1600" b="1" dirty="0">
                <a:latin typeface="Bookman Old Style" panose="02050604050505020204" pitchFamily="18" charset="0"/>
              </a:rPr>
              <a:t>“We hold these truths to be self-evident: that all men and women are created equal.” </a:t>
            </a:r>
            <a:endParaRPr lang="en-US" sz="1600" b="1" dirty="0" smtClean="0">
              <a:latin typeface="Bookman Old Style" panose="02050604050505020204" pitchFamily="18" charset="0"/>
            </a:endParaRPr>
          </a:p>
          <a:p>
            <a:r>
              <a:rPr lang="en-US" sz="1600" dirty="0" smtClean="0">
                <a:latin typeface="Bookman Old Style" panose="02050604050505020204" pitchFamily="18" charset="0"/>
              </a:rPr>
              <a:t>Argued for child custody rights, property rights, rights to education.</a:t>
            </a:r>
          </a:p>
          <a:p>
            <a:r>
              <a:rPr lang="en-US" sz="1600" dirty="0" smtClean="0">
                <a:latin typeface="Bookman Old Style" panose="02050604050505020204" pitchFamily="18" charset="0"/>
              </a:rPr>
              <a:t>And—most controversially—the right to vote.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7208"/>
          <a:stretch/>
        </p:blipFill>
        <p:spPr>
          <a:xfrm>
            <a:off x="4800600" y="1676400"/>
            <a:ext cx="3657600" cy="439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00600" y="6063445"/>
            <a:ext cx="3118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Handbill, 1848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Source: Library of Congress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After the Civil War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</a:rPr>
              <a:t>	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257800" y="2249273"/>
            <a:ext cx="3770014" cy="462381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The suffrage movement </a:t>
            </a:r>
            <a:r>
              <a:rPr lang="en-US" sz="2000" b="1" dirty="0">
                <a:latin typeface="Bookman Old Style" panose="02050604050505020204" pitchFamily="18" charset="0"/>
              </a:rPr>
              <a:t>split over whether to support the </a:t>
            </a:r>
            <a:r>
              <a:rPr lang="en-US" sz="2000" b="1" dirty="0" smtClean="0">
                <a:latin typeface="Bookman Old Style" panose="02050604050505020204" pitchFamily="18" charset="0"/>
              </a:rPr>
              <a:t>Fifteenth Amendment </a:t>
            </a:r>
            <a:r>
              <a:rPr lang="en-US" sz="2000" dirty="0">
                <a:latin typeface="Bookman Old Style" panose="02050604050505020204" pitchFamily="18" charset="0"/>
              </a:rPr>
              <a:t>(which </a:t>
            </a:r>
            <a:r>
              <a:rPr lang="en-US" sz="2000" dirty="0" smtClean="0">
                <a:latin typeface="Bookman Old Style" panose="02050604050505020204" pitchFamily="18" charset="0"/>
              </a:rPr>
              <a:t>gave  the right </a:t>
            </a:r>
            <a:r>
              <a:rPr lang="en-US" sz="2000" dirty="0">
                <a:latin typeface="Bookman Old Style" panose="02050604050505020204" pitchFamily="18" charset="0"/>
              </a:rPr>
              <a:t>to vote to African American men</a:t>
            </a:r>
            <a:r>
              <a:rPr lang="en-US" sz="2000" dirty="0" smtClean="0">
                <a:latin typeface="Bookman Old Style" panose="02050604050505020204" pitchFamily="18" charset="0"/>
              </a:rPr>
              <a:t>.)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3379" r="1917" b="2341"/>
          <a:stretch/>
        </p:blipFill>
        <p:spPr>
          <a:xfrm>
            <a:off x="304800" y="1828800"/>
            <a:ext cx="4904716" cy="389299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5881795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Engraving</a:t>
            </a:r>
            <a:r>
              <a:rPr lang="en-US" sz="1200" i="1" dirty="0" smtClean="0">
                <a:latin typeface="Bookman Old Style" panose="02050604050505020204" pitchFamily="18" charset="0"/>
              </a:rPr>
              <a:t> </a:t>
            </a:r>
            <a:r>
              <a:rPr lang="en-US" sz="1200" dirty="0" smtClean="0">
                <a:latin typeface="Bookman Old Style" panose="02050604050505020204" pitchFamily="18" charset="0"/>
              </a:rPr>
              <a:t>by James C. Beard, ca. 1871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Source: Library </a:t>
            </a:r>
            <a:r>
              <a:rPr lang="en-US" sz="1200" dirty="0">
                <a:latin typeface="Bookman Old Style" panose="02050604050505020204" pitchFamily="18" charset="0"/>
              </a:rPr>
              <a:t>of Congress  </a:t>
            </a:r>
          </a:p>
        </p:txBody>
      </p:sp>
    </p:spTree>
    <p:extLst>
      <p:ext uri="{BB962C8B-B14F-4D97-AF65-F5344CB8AC3E}">
        <p14:creationId xmlns:p14="http://schemas.microsoft.com/office/powerpoint/2010/main" val="24694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National Woman </a:t>
            </a:r>
            <a:r>
              <a:rPr lang="en-US" sz="4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/>
            </a:r>
            <a:br>
              <a:rPr lang="en-US" sz="4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</a:br>
            <a:r>
              <a:rPr lang="en-US" sz="4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Suffrage </a:t>
            </a:r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276" y="1981200"/>
            <a:ext cx="4038600" cy="462381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1869 Elizabeth Cady Stanton and Susan B. Anthony created the </a:t>
            </a:r>
            <a:r>
              <a:rPr lang="en-US" sz="2000" b="1" dirty="0">
                <a:latin typeface="Bookman Old Style" panose="02050604050505020204" pitchFamily="18" charset="0"/>
              </a:rPr>
              <a:t>National Woman Suffrage Association </a:t>
            </a:r>
            <a:r>
              <a:rPr lang="en-US" sz="2000" dirty="0">
                <a:latin typeface="Bookman Old Style" panose="02050604050505020204" pitchFamily="18" charset="0"/>
              </a:rPr>
              <a:t>(NWSA</a:t>
            </a:r>
            <a:r>
              <a:rPr lang="en-US" sz="2000" dirty="0" smtClean="0">
                <a:latin typeface="Bookman Old Style" panose="02050604050505020204" pitchFamily="18" charset="0"/>
              </a:rPr>
              <a:t>).</a:t>
            </a:r>
            <a:endParaRPr lang="en-US" sz="1200" dirty="0" smtClean="0">
              <a:latin typeface="Bookman Old Style" panose="02050604050505020204" pitchFamily="18" charset="0"/>
            </a:endParaRPr>
          </a:p>
          <a:p>
            <a:pPr marL="118872" indent="0">
              <a:buNone/>
            </a:pPr>
            <a:r>
              <a:rPr lang="en-US" sz="1200" dirty="0" smtClean="0">
                <a:latin typeface="Bookman Old Style" panose="02050604050505020204" pitchFamily="18" charset="0"/>
              </a:rPr>
              <a:t>  </a:t>
            </a:r>
            <a:endParaRPr lang="en-US" sz="1200" dirty="0">
              <a:latin typeface="Bookman Old Style" panose="02050604050505020204" pitchFamily="18" charset="0"/>
            </a:endParaRPr>
          </a:p>
          <a:p>
            <a:pPr lvl="1"/>
            <a:r>
              <a:rPr lang="en-US" sz="1800" dirty="0">
                <a:latin typeface="Bookman Old Style" panose="02050604050505020204" pitchFamily="18" charset="0"/>
              </a:rPr>
              <a:t>Opposed the </a:t>
            </a:r>
            <a:r>
              <a:rPr lang="en-US" sz="1800" dirty="0" smtClean="0">
                <a:latin typeface="Bookman Old Style" panose="02050604050505020204" pitchFamily="18" charset="0"/>
              </a:rPr>
              <a:t>Fifteenth Amendment </a:t>
            </a:r>
            <a:r>
              <a:rPr lang="en-US" sz="1800" dirty="0">
                <a:latin typeface="Bookman Old Style" panose="02050604050505020204" pitchFamily="18" charset="0"/>
              </a:rPr>
              <a:t>because it did not include women</a:t>
            </a:r>
            <a:r>
              <a:rPr lang="en-US" sz="1800" dirty="0" smtClean="0">
                <a:latin typeface="Bookman Old Style" panose="02050604050505020204" pitchFamily="18" charset="0"/>
              </a:rPr>
              <a:t>.</a:t>
            </a:r>
          </a:p>
          <a:p>
            <a:pPr marL="457200" lvl="1" indent="0">
              <a:buNone/>
            </a:pPr>
            <a:endParaRPr lang="en-US" sz="1200" dirty="0">
              <a:latin typeface="Bookman Old Style" panose="02050604050505020204" pitchFamily="18" charset="0"/>
            </a:endParaRPr>
          </a:p>
          <a:p>
            <a:pPr lvl="1"/>
            <a:r>
              <a:rPr lang="en-US" sz="1800" dirty="0">
                <a:latin typeface="Bookman Old Style" panose="02050604050505020204" pitchFamily="18" charset="0"/>
              </a:rPr>
              <a:t>Worked to change federal law</a:t>
            </a:r>
            <a:r>
              <a:rPr lang="en-US" sz="1600" dirty="0">
                <a:latin typeface="Bookman Old Style" panose="02050604050505020204" pitchFamily="18" charset="0"/>
              </a:rPr>
              <a:t>.</a:t>
            </a:r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76" t="8554" r="9890" b="11860"/>
          <a:stretch/>
        </p:blipFill>
        <p:spPr>
          <a:xfrm>
            <a:off x="4689695" y="1676400"/>
            <a:ext cx="3373813" cy="419100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60198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656876" y="59087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Susan B. Anthony </a:t>
            </a:r>
            <a:r>
              <a:rPr lang="en-US" sz="1200" dirty="0" smtClean="0">
                <a:latin typeface="Bookman Old Style" panose="02050604050505020204" pitchFamily="18" charset="0"/>
              </a:rPr>
              <a:t>(L) and </a:t>
            </a:r>
            <a:r>
              <a:rPr lang="en-US" sz="1200" dirty="0">
                <a:latin typeface="Bookman Old Style" panose="02050604050505020204" pitchFamily="18" charset="0"/>
              </a:rPr>
              <a:t>Elizabeth Cady </a:t>
            </a:r>
            <a:endParaRPr lang="en-US" sz="1200" dirty="0" smtClean="0">
              <a:latin typeface="Bookman Old Style" panose="02050604050505020204" pitchFamily="18" charset="0"/>
            </a:endParaRPr>
          </a:p>
          <a:p>
            <a:r>
              <a:rPr lang="en-US" sz="1200" dirty="0" smtClean="0">
                <a:latin typeface="Bookman Old Style" panose="02050604050505020204" pitchFamily="18" charset="0"/>
              </a:rPr>
              <a:t>Stanton (R), Source: </a:t>
            </a:r>
            <a:r>
              <a:rPr lang="en-US" sz="1200" dirty="0">
                <a:latin typeface="Bookman Old Style" panose="02050604050505020204" pitchFamily="18" charset="0"/>
              </a:rPr>
              <a:t>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1769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American Woman </a:t>
            </a:r>
            <a:r>
              <a:rPr lang="en-US" sz="4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/>
            </a:r>
            <a:br>
              <a:rPr lang="en-US" sz="4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</a:br>
            <a:r>
              <a:rPr lang="en-US" sz="4400" dirty="0" smtClean="0">
                <a:solidFill>
                  <a:srgbClr val="F9BE6F"/>
                </a:solidFill>
                <a:latin typeface="Footlight MT Light" panose="0204060206030A020304" pitchFamily="18" charset="0"/>
              </a:rPr>
              <a:t>Suffrage </a:t>
            </a:r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Association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34184"/>
            <a:ext cx="4038600" cy="462381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Lucy Stone and other abolitionists formed the </a:t>
            </a:r>
            <a:r>
              <a:rPr lang="en-US" sz="2000" b="1" dirty="0">
                <a:latin typeface="Bookman Old Style" panose="02050604050505020204" pitchFamily="18" charset="0"/>
              </a:rPr>
              <a:t>American Woman Suffrage Association </a:t>
            </a:r>
            <a:r>
              <a:rPr lang="en-US" sz="2000" dirty="0">
                <a:latin typeface="Bookman Old Style" panose="02050604050505020204" pitchFamily="18" charset="0"/>
              </a:rPr>
              <a:t>(AWSA</a:t>
            </a:r>
            <a:r>
              <a:rPr lang="en-US" sz="2000" dirty="0" smtClean="0">
                <a:latin typeface="Bookman Old Style" panose="02050604050505020204" pitchFamily="18" charset="0"/>
              </a:rPr>
              <a:t>).</a:t>
            </a:r>
          </a:p>
          <a:p>
            <a:pPr marL="118872" indent="0">
              <a:buNone/>
            </a:pPr>
            <a:endParaRPr lang="en-US" sz="1200" dirty="0">
              <a:latin typeface="Bookman Old Style" panose="02050604050505020204" pitchFamily="18" charset="0"/>
            </a:endParaRP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1800" dirty="0">
                <a:latin typeface="Bookman Old Style" panose="02050604050505020204" pitchFamily="18" charset="0"/>
              </a:rPr>
              <a:t>Pushed for woman’s suffrage on a state-by-state basis</a:t>
            </a:r>
            <a:r>
              <a:rPr lang="en-US" sz="1800" dirty="0" smtClean="0">
                <a:latin typeface="Bookman Old Style" panose="02050604050505020204" pitchFamily="18" charset="0"/>
              </a:rPr>
              <a:t>.</a:t>
            </a:r>
          </a:p>
          <a:p>
            <a:pPr marL="384048" lvl="2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sz="1200" dirty="0">
              <a:latin typeface="Bookman Old Style" panose="02050604050505020204" pitchFamily="18" charset="0"/>
            </a:endParaRP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1800" dirty="0">
                <a:latin typeface="Bookman Old Style" panose="02050604050505020204" pitchFamily="18" charset="0"/>
              </a:rPr>
              <a:t>Supported the </a:t>
            </a:r>
            <a:r>
              <a:rPr lang="en-US" sz="1800" dirty="0" smtClean="0">
                <a:latin typeface="Bookman Old Style" panose="02050604050505020204" pitchFamily="18" charset="0"/>
              </a:rPr>
              <a:t>Fifteenth Amendment</a:t>
            </a:r>
            <a:r>
              <a:rPr lang="en-US" sz="1800" dirty="0">
                <a:latin typeface="Bookman Old Style" panose="02050604050505020204" pitchFamily="18" charset="0"/>
              </a:rPr>
              <a:t>, which passes in </a:t>
            </a:r>
            <a:r>
              <a:rPr lang="en-US" sz="1800" dirty="0" smtClean="0">
                <a:latin typeface="Bookman Old Style" panose="02050604050505020204" pitchFamily="18" charset="0"/>
              </a:rPr>
              <a:t>1870.</a:t>
            </a:r>
            <a:endParaRPr lang="en-US" sz="1800" dirty="0">
              <a:latin typeface="Bookman Old Style" panose="020506040505050202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773238"/>
            <a:ext cx="2809755" cy="4246562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876800" y="60960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Lucy Stone and Harry Blackwell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Source: Library of Congress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13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Biggest Problem: Apathy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2057400"/>
            <a:ext cx="3733800" cy="462381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Most women didn’t want the vote.</a:t>
            </a:r>
          </a:p>
          <a:p>
            <a:pPr marL="118872" indent="0">
              <a:buNone/>
            </a:pPr>
            <a:endParaRPr lang="en-US" sz="14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Historian </a:t>
            </a:r>
            <a:r>
              <a:rPr lang="en-US" sz="2000" dirty="0">
                <a:latin typeface="Bookman Old Style" panose="02050604050505020204" pitchFamily="18" charset="0"/>
              </a:rPr>
              <a:t>Nancy </a:t>
            </a:r>
            <a:r>
              <a:rPr lang="en-US" sz="2000" dirty="0" err="1">
                <a:latin typeface="Bookman Old Style" panose="02050604050505020204" pitchFamily="18" charset="0"/>
              </a:rPr>
              <a:t>Woloch</a:t>
            </a:r>
            <a:r>
              <a:rPr lang="en-US" sz="2000" dirty="0">
                <a:latin typeface="Bookman Old Style" panose="02050604050505020204" pitchFamily="18" charset="0"/>
              </a:rPr>
              <a:t> described early suffragists’ efforts as </a:t>
            </a:r>
            <a:r>
              <a:rPr lang="en-US" sz="2000" b="1" dirty="0" smtClean="0">
                <a:latin typeface="Bookman Old Style" panose="02050604050505020204" pitchFamily="18" charset="0"/>
              </a:rPr>
              <a:t>“a </a:t>
            </a:r>
            <a:r>
              <a:rPr lang="en-US" sz="2000" b="1" dirty="0">
                <a:latin typeface="Bookman Old Style" panose="02050604050505020204" pitchFamily="18" charset="0"/>
              </a:rPr>
              <a:t>crusade in search of a constituency</a:t>
            </a:r>
            <a:r>
              <a:rPr lang="en-US" sz="2000" b="1" dirty="0" smtClean="0">
                <a:latin typeface="Bookman Old Style" panose="02050604050505020204" pitchFamily="18" charset="0"/>
              </a:rPr>
              <a:t>.”</a:t>
            </a:r>
            <a:endParaRPr lang="en-US" sz="2000" b="1" baseline="300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981200"/>
            <a:ext cx="4038600" cy="2694192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47700" y="4724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Lithograph, 1915</a:t>
            </a:r>
          </a:p>
          <a:p>
            <a:r>
              <a:rPr lang="en-US" sz="1200" dirty="0">
                <a:latin typeface="Bookman Old Style" panose="02050604050505020204" pitchFamily="18" charset="0"/>
              </a:rPr>
              <a:t>The History Project, University of California Davis</a:t>
            </a:r>
          </a:p>
        </p:txBody>
      </p:sp>
    </p:spTree>
    <p:extLst>
      <p:ext uri="{BB962C8B-B14F-4D97-AF65-F5344CB8AC3E}">
        <p14:creationId xmlns:p14="http://schemas.microsoft.com/office/powerpoint/2010/main" val="19244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Progressive 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06582"/>
            <a:ext cx="5181600" cy="4623816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Bookman Old Style" panose="02050604050505020204" pitchFamily="18" charset="0"/>
              </a:rPr>
              <a:t>Middle-class </a:t>
            </a:r>
            <a:r>
              <a:rPr lang="en-US" sz="1800" b="1" dirty="0" smtClean="0">
                <a:latin typeface="Bookman Old Style" panose="02050604050505020204" pitchFamily="18" charset="0"/>
              </a:rPr>
              <a:t>women join clubs</a:t>
            </a:r>
            <a:r>
              <a:rPr lang="en-US" sz="1800" dirty="0" smtClean="0">
                <a:latin typeface="Bookman Old Style" panose="02050604050505020204" pitchFamily="18" charset="0"/>
              </a:rPr>
              <a:t>—for self-education, to promote temperance, to improve communities, to support charities.</a:t>
            </a:r>
          </a:p>
          <a:p>
            <a:endParaRPr lang="en-US" sz="1200" dirty="0" smtClean="0">
              <a:latin typeface="Bookman Old Style" panose="02050604050505020204" pitchFamily="18" charset="0"/>
            </a:endParaRPr>
          </a:p>
          <a:p>
            <a:r>
              <a:rPr lang="en-US" sz="1800" b="1" dirty="0" smtClean="0">
                <a:latin typeface="Bookman Old Style" panose="02050604050505020204" pitchFamily="18" charset="0"/>
              </a:rPr>
              <a:t>“Women’s Sphere” </a:t>
            </a:r>
            <a:r>
              <a:rPr lang="en-US" sz="1800" dirty="0" smtClean="0">
                <a:latin typeface="Bookman Old Style" panose="02050604050505020204" pitchFamily="18" charset="0"/>
              </a:rPr>
              <a:t>expands.</a:t>
            </a:r>
          </a:p>
          <a:p>
            <a:endParaRPr lang="en-US" sz="1200" dirty="0" smtClean="0">
              <a:latin typeface="Bookman Old Style" panose="02050604050505020204" pitchFamily="18" charset="0"/>
            </a:endParaRPr>
          </a:p>
          <a:p>
            <a:r>
              <a:rPr lang="en-US" sz="1800" dirty="0" smtClean="0">
                <a:latin typeface="Bookman Old Style" panose="02050604050505020204" pitchFamily="18" charset="0"/>
              </a:rPr>
              <a:t>Idea of </a:t>
            </a:r>
            <a:r>
              <a:rPr lang="en-US" sz="1800" b="1" dirty="0" smtClean="0">
                <a:latin typeface="Bookman Old Style" panose="02050604050505020204" pitchFamily="18" charset="0"/>
              </a:rPr>
              <a:t>“Social Housekeeping”</a:t>
            </a:r>
            <a:r>
              <a:rPr lang="en-US" sz="1800" dirty="0" smtClean="0">
                <a:latin typeface="Bookman Old Style" panose="02050604050505020204" pitchFamily="18" charset="0"/>
              </a:rPr>
              <a:t>: Women are responsible for children and home—but can only protect home if they can improve society.</a:t>
            </a:r>
          </a:p>
          <a:p>
            <a:endParaRPr lang="en-US" sz="1200" dirty="0" smtClean="0">
              <a:latin typeface="Bookman Old Style" panose="02050604050505020204" pitchFamily="18" charset="0"/>
            </a:endParaRPr>
          </a:p>
          <a:p>
            <a:r>
              <a:rPr lang="en-US" sz="1800" dirty="0" smtClean="0">
                <a:latin typeface="Bookman Old Style" panose="02050604050505020204" pitchFamily="18" charset="0"/>
              </a:rPr>
              <a:t>Women organize for </a:t>
            </a:r>
            <a:r>
              <a:rPr lang="en-US" sz="1800" b="1" dirty="0" smtClean="0">
                <a:latin typeface="Bookman Old Style" panose="02050604050505020204" pitchFamily="18" charset="0"/>
              </a:rPr>
              <a:t>temperance</a:t>
            </a:r>
            <a:r>
              <a:rPr lang="en-US" sz="1800" dirty="0" smtClean="0">
                <a:latin typeface="Bookman Old Style" panose="02050604050505020204" pitchFamily="18" charset="0"/>
              </a:rPr>
              <a:t>, </a:t>
            </a:r>
            <a:r>
              <a:rPr lang="en-US" sz="1800" b="1" dirty="0" smtClean="0">
                <a:latin typeface="Bookman Old Style" panose="02050604050505020204" pitchFamily="18" charset="0"/>
              </a:rPr>
              <a:t>safe food and drug laws</a:t>
            </a:r>
            <a:r>
              <a:rPr lang="en-US" sz="1800" dirty="0" smtClean="0">
                <a:latin typeface="Bookman Old Style" panose="02050604050505020204" pitchFamily="18" charset="0"/>
              </a:rPr>
              <a:t>, etc.</a:t>
            </a:r>
          </a:p>
          <a:p>
            <a:endParaRPr lang="en-US" sz="1200" dirty="0" smtClean="0">
              <a:latin typeface="Bookman Old Style" panose="02050604050505020204" pitchFamily="18" charset="0"/>
            </a:endParaRPr>
          </a:p>
          <a:p>
            <a:r>
              <a:rPr lang="en-US" sz="1800" dirty="0" smtClean="0">
                <a:latin typeface="Bookman Old Style" panose="02050604050505020204" pitchFamily="18" charset="0"/>
              </a:rPr>
              <a:t>Women realize: </a:t>
            </a:r>
            <a:r>
              <a:rPr lang="en-US" sz="1800" b="1" dirty="0" smtClean="0">
                <a:latin typeface="Bookman Old Style" panose="02050604050505020204" pitchFamily="18" charset="0"/>
              </a:rPr>
              <a:t>suffrage will increase their influence.</a:t>
            </a:r>
            <a:r>
              <a:rPr lang="en-US" sz="1800" dirty="0" smtClean="0">
                <a:latin typeface="Bookman Old Style" panose="020506040505050202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7" t="8557" r="6170" b="14081"/>
          <a:stretch/>
        </p:blipFill>
        <p:spPr>
          <a:xfrm>
            <a:off x="5486400" y="1905000"/>
            <a:ext cx="3064475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86400" y="5638800"/>
            <a:ext cx="277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</a:rPr>
              <a:t>Federation Of Women's Clubs, D.C. Leaders Of Delegation To White House, 1914, </a:t>
            </a:r>
            <a:r>
              <a:rPr lang="en-US" sz="1200" dirty="0" smtClean="0">
                <a:latin typeface="Bookman Old Style" panose="02050604050505020204" pitchFamily="18" charset="0"/>
              </a:rPr>
              <a:t>Source: Library of Congress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Reinvigorated Suffrage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828800"/>
            <a:ext cx="4038600" cy="462381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1890, </a:t>
            </a:r>
            <a:r>
              <a:rPr lang="en-US" sz="2000" b="1" dirty="0">
                <a:latin typeface="Bookman Old Style" panose="02050604050505020204" pitchFamily="18" charset="0"/>
              </a:rPr>
              <a:t>NSWA and ASWA merge </a:t>
            </a:r>
            <a:r>
              <a:rPr lang="en-US" sz="2000" dirty="0">
                <a:latin typeface="Bookman Old Style" panose="02050604050505020204" pitchFamily="18" charset="0"/>
              </a:rPr>
              <a:t>to form National American Woman Suffrage Association (NAWSA</a:t>
            </a:r>
            <a:r>
              <a:rPr lang="en-US" sz="2000" dirty="0" smtClean="0">
                <a:latin typeface="Bookman Old Style" panose="02050604050505020204" pitchFamily="18" charset="0"/>
              </a:rPr>
              <a:t>).</a:t>
            </a:r>
          </a:p>
          <a:p>
            <a:endParaRPr lang="en-US" sz="14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Focus on </a:t>
            </a:r>
            <a:r>
              <a:rPr lang="en-US" sz="2000" b="1" dirty="0" smtClean="0">
                <a:latin typeface="Bookman Old Style" panose="02050604050505020204" pitchFamily="18" charset="0"/>
              </a:rPr>
              <a:t>state-by-state strategy</a:t>
            </a:r>
            <a:r>
              <a:rPr lang="en-US" sz="2000" dirty="0" smtClean="0">
                <a:latin typeface="Bookman Old Style" panose="02050604050505020204" pitchFamily="18" charset="0"/>
              </a:rPr>
              <a:t>.</a:t>
            </a:r>
          </a:p>
          <a:p>
            <a:endParaRPr lang="en-US" sz="1600" dirty="0">
              <a:latin typeface="Bookman Old Style" panose="02050604050505020204" pitchFamily="18" charset="0"/>
            </a:endParaRPr>
          </a:p>
          <a:p>
            <a:pPr marL="411480" lvl="1" indent="0">
              <a:buNone/>
            </a:pPr>
            <a:r>
              <a:rPr lang="en-US" sz="1600" dirty="0" smtClean="0">
                <a:latin typeface="Bookman Old Style" panose="02050604050505020204" pitchFamily="18" charset="0"/>
              </a:rPr>
              <a:t>(Remember: Voting rights at this time are determined by each state—which is why Southern states are able to keep blacks from voting by passing grandfather clauses, poll taxes, and literacy tests.)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5" t="10302" r="26475" b="5924"/>
          <a:stretch/>
        </p:blipFill>
        <p:spPr>
          <a:xfrm>
            <a:off x="838200" y="1960830"/>
            <a:ext cx="3515558" cy="3657600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5791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Suffrage Headquarters, Cleveland, Ohio, 1912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Source: Library of Congress</a:t>
            </a:r>
          </a:p>
          <a:p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59" y="3810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9BE6F"/>
                </a:solidFill>
                <a:latin typeface="Footlight MT Light" panose="0204060206030A020304" pitchFamily="18" charset="0"/>
              </a:rPr>
              <a:t>States pass voting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62600" y="1853184"/>
            <a:ext cx="3124200" cy="462381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ookman Old Style" panose="02050604050505020204" pitchFamily="18" charset="0"/>
              </a:rPr>
              <a:t>Wyoming (1869)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Colorado </a:t>
            </a:r>
            <a:r>
              <a:rPr lang="en-US" sz="2000" dirty="0">
                <a:latin typeface="Bookman Old Style" panose="02050604050505020204" pitchFamily="18" charset="0"/>
              </a:rPr>
              <a:t>(1893</a:t>
            </a:r>
            <a:r>
              <a:rPr lang="en-US" sz="2000" dirty="0" smtClean="0">
                <a:latin typeface="Bookman Old Style" panose="02050604050505020204" pitchFamily="18" charset="0"/>
              </a:rPr>
              <a:t>)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Utah </a:t>
            </a:r>
            <a:r>
              <a:rPr lang="en-US" sz="2000" dirty="0">
                <a:latin typeface="Bookman Old Style" panose="02050604050505020204" pitchFamily="18" charset="0"/>
              </a:rPr>
              <a:t>(1896</a:t>
            </a:r>
            <a:r>
              <a:rPr lang="en-US" sz="2000" dirty="0" smtClean="0">
                <a:latin typeface="Bookman Old Style" panose="02050604050505020204" pitchFamily="18" charset="0"/>
              </a:rPr>
              <a:t>)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Idaho </a:t>
            </a:r>
            <a:r>
              <a:rPr lang="en-US" sz="2000" dirty="0">
                <a:latin typeface="Bookman Old Style" panose="02050604050505020204" pitchFamily="18" charset="0"/>
              </a:rPr>
              <a:t>(1896</a:t>
            </a:r>
            <a:r>
              <a:rPr lang="en-US" sz="2000" dirty="0" smtClean="0">
                <a:latin typeface="Bookman Old Style" panose="02050604050505020204" pitchFamily="18" charset="0"/>
              </a:rPr>
              <a:t>)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Washington (1910)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California (1911)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Oregon (1912)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Kansas (1912)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Arizona (1912)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Montana (1914)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Nevada (1914)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r="2156" b="3371"/>
          <a:stretch/>
        </p:blipFill>
        <p:spPr>
          <a:xfrm>
            <a:off x="407028" y="1981200"/>
            <a:ext cx="5205743" cy="3092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07029" y="5202724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man Old Style" panose="02050604050505020204" pitchFamily="18" charset="0"/>
              </a:rPr>
              <a:t>Ca. 1915, Source: Shaping San Francisco </a:t>
            </a:r>
            <a:r>
              <a:rPr lang="en-US" sz="1200" dirty="0">
                <a:latin typeface="Bookman Old Style" panose="02050604050505020204" pitchFamily="18" charset="0"/>
              </a:rPr>
              <a:t>Digital </a:t>
            </a:r>
            <a:r>
              <a:rPr lang="en-US" sz="1200" dirty="0" smtClean="0">
                <a:latin typeface="Bookman Old Style" panose="02050604050505020204" pitchFamily="18" charset="0"/>
              </a:rPr>
              <a:t>Archives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4">
      <a:dk1>
        <a:sysClr val="windowText" lastClr="000000"/>
      </a:dk1>
      <a:lt1>
        <a:sysClr val="window" lastClr="FFFFFF"/>
      </a:lt1>
      <a:dk2>
        <a:srgbClr val="8E0C0C"/>
      </a:dk2>
      <a:lt2>
        <a:srgbClr val="ECE9C6"/>
      </a:lt2>
      <a:accent1>
        <a:srgbClr val="873624"/>
      </a:accent1>
      <a:accent2>
        <a:srgbClr val="972109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6">
    <a:dk1>
      <a:sysClr val="windowText" lastClr="000000"/>
    </a:dk1>
    <a:lt1>
      <a:sysClr val="window" lastClr="FFFFFF"/>
    </a:lt1>
    <a:dk2>
      <a:srgbClr val="C00000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1030</Words>
  <Application>Microsoft Office PowerPoint</Application>
  <PresentationFormat>On-screen Show (4:3)</PresentationFormat>
  <Paragraphs>174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The Long Road  to Woman’s Suffrage</vt:lpstr>
      <vt:lpstr> The 1848 Seneca Falls Convention </vt:lpstr>
      <vt:lpstr>After the Civil War </vt:lpstr>
      <vt:lpstr>National Woman  Suffrage Association</vt:lpstr>
      <vt:lpstr>American Woman  Suffrage Association </vt:lpstr>
      <vt:lpstr>Biggest Problem: Apathy</vt:lpstr>
      <vt:lpstr>Progressive Era</vt:lpstr>
      <vt:lpstr>Reinvigorated Suffrage Movement</vt:lpstr>
      <vt:lpstr>States pass voting rights</vt:lpstr>
      <vt:lpstr>… but not fast enough!</vt:lpstr>
      <vt:lpstr>NAWSA and Carrie Chapman Catt</vt:lpstr>
      <vt:lpstr>1917: A Pivotal Year </vt:lpstr>
      <vt:lpstr>Conflicting Strategies </vt:lpstr>
      <vt:lpstr>Victory!</vt:lpstr>
      <vt:lpstr>Ratification Fight in Tennessee</vt:lpstr>
      <vt:lpstr>Harry Burn Votes Aye</vt:lpstr>
      <vt:lpstr>Your question: </vt:lpstr>
      <vt:lpstr>PowerPoint Presentation</vt:lpstr>
      <vt:lpstr>PowerPoint Presentation</vt:lpstr>
    </vt:vector>
  </TitlesOfParts>
  <Company>State of Montana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Long Road to Woman’s Suffrage</dc:title>
  <dc:creator>Kohl, Martha</dc:creator>
  <cp:lastModifiedBy>Kohl, Martha</cp:lastModifiedBy>
  <cp:revision>65</cp:revision>
  <dcterms:created xsi:type="dcterms:W3CDTF">2016-01-05T22:19:07Z</dcterms:created>
  <dcterms:modified xsi:type="dcterms:W3CDTF">2016-07-21T16:10:29Z</dcterms:modified>
</cp:coreProperties>
</file>