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spc="50" dirty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Historic Case File </a:t>
            </a:r>
            <a:r>
              <a:rPr lang="en-US" sz="2600" spc="50" dirty="0" smtClean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4 </a:t>
            </a:r>
            <a:r>
              <a:rPr lang="en-US" sz="2600" spc="50" dirty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Documents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/>
          <a:p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Hazel </a:t>
            </a:r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H</a:t>
            </a: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unkins: </a:t>
            </a:r>
            <a:b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Billings </a:t>
            </a:r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S</a:t>
            </a: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uffragist</a:t>
            </a:r>
            <a:endParaRPr lang="en-US" sz="5400" cap="none" dirty="0">
              <a:solidFill>
                <a:srgbClr val="F9BE6F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953000"/>
            <a:ext cx="2362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838200" y="914400"/>
            <a:ext cx="30480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“Capital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Police End Suffrage Picketing,” </a:t>
            </a:r>
            <a:r>
              <a:rPr lang="en-US" sz="1600" i="1" dirty="0">
                <a:solidFill>
                  <a:srgbClr val="F9BE6F"/>
                </a:solidFill>
                <a:latin typeface="Bookman Old Style" panose="02050604050505020204" pitchFamily="18" charset="0"/>
              </a:rPr>
              <a:t>Daily 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Missourian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[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Columbia, MO],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June 22,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1917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The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f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ull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page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is available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at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http://chroniclingamerica.loc.gov/lccn/sn89066314/1917-06-22/ed-1/seq-1.pdf</a:t>
            </a:r>
            <a:endParaRPr lang="en-US" sz="105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4775"/>
            <a:ext cx="23526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52400" y="1447800"/>
            <a:ext cx="3048000" cy="2486025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“Police Arresting Picketers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Outside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White House,” August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1918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Harris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and Ewing, photographer. Harris &amp; Ewing Collection, Library of Congress Prints and Photographs Division, Washington, D.C. </a:t>
            </a:r>
            <a:endParaRPr lang="en-US" sz="14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0" r="4478"/>
          <a:stretch/>
        </p:blipFill>
        <p:spPr bwMode="auto">
          <a:xfrm>
            <a:off x="3276600" y="838200"/>
            <a:ext cx="5186127" cy="3543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81000" y="914400"/>
            <a:ext cx="32766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</a:rPr>
              <a:t>“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Thirty-Seven </a:t>
            </a:r>
            <a:r>
              <a:rPr lang="en-US" sz="1600" dirty="0" err="1">
                <a:solidFill>
                  <a:srgbClr val="F9BE6F"/>
                </a:solidFill>
                <a:latin typeface="Bookman Old Style" panose="02050604050505020204" pitchFamily="18" charset="0"/>
              </a:rPr>
              <a:t>Suffs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 Taken and Retaken,” 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Washington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[D.C.]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dirty="0">
                <a:solidFill>
                  <a:srgbClr val="F9BE6F"/>
                </a:solidFill>
                <a:latin typeface="Bookman Old Style" panose="02050604050505020204" pitchFamily="18" charset="0"/>
              </a:rPr>
              <a:t>Herald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, August 13,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1918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The full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page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is available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at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http://chroniclingamerica.loc.gov/lccn/sn83045433/1918-08-13/ed-1/seq-1.pdf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and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http://chroniclingamerica.loc.gov/lccn/sn83045433/1918-08-13/ed-1/seq-3.pdf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529"/>
            <a:ext cx="1469572" cy="6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26479"/>
            <a:ext cx="14545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2529"/>
            <a:ext cx="1600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57200" y="1085281"/>
            <a:ext cx="32766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Hazel Hunkins’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typed response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to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court charges.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spc="50" dirty="0">
                <a:solidFill>
                  <a:srgbClr val="F9BE6F"/>
                </a:solidFill>
                <a:latin typeface="Bookman Old Style" panose="02050604050505020204" pitchFamily="18" charset="0"/>
              </a:rPr>
              <a:t>(Page </a:t>
            </a:r>
            <a:r>
              <a:rPr lang="en-US" sz="1600" spc="5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1/2</a:t>
            </a:r>
            <a:r>
              <a:rPr lang="en-US" sz="1600" spc="5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)</a:t>
            </a:r>
            <a:endParaRPr lang="en-US" sz="1800" spc="50" dirty="0">
              <a:solidFill>
                <a:srgbClr val="F9BE6F"/>
              </a:solidFill>
              <a:latin typeface="Footlight MT Light" panose="0204060206030A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Hazel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Hunkins-Hallinan Papers, MC 532, box 61, folder 9, Schlesinger Library, Radcliffe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Institute</a:t>
            </a:r>
            <a:endParaRPr lang="en-US" sz="14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3925886" cy="541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57200" y="1066800"/>
            <a:ext cx="32766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Hazel Hunkins’ typed response to court charges.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spc="50" dirty="0">
                <a:solidFill>
                  <a:srgbClr val="F9BE6F"/>
                </a:solidFill>
                <a:latin typeface="Bookman Old Style" panose="02050604050505020204" pitchFamily="18" charset="0"/>
              </a:rPr>
              <a:t>(Page </a:t>
            </a:r>
            <a:r>
              <a:rPr lang="en-US" sz="1600" spc="5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2/2</a:t>
            </a:r>
            <a:r>
              <a:rPr lang="en-US" sz="1600" spc="50" dirty="0">
                <a:solidFill>
                  <a:srgbClr val="F9BE6F"/>
                </a:solidFill>
                <a:latin typeface="Footlight MT Light" panose="0204060206030A020304" pitchFamily="18" charset="0"/>
              </a:rPr>
              <a:t>)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Source: Hazel Hunkins-Hallinan Papers, MC 532, box 61, folder 9, Schlesinger Library, </a:t>
            </a:r>
            <a:r>
              <a:rPr lang="en-US" sz="1400">
                <a:solidFill>
                  <a:srgbClr val="F9BE6F"/>
                </a:solidFill>
                <a:latin typeface="Bookman Old Style" panose="02050604050505020204" pitchFamily="18" charset="0"/>
              </a:rPr>
              <a:t>Radcliffe </a:t>
            </a:r>
            <a:r>
              <a:rPr lang="en-US" sz="140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Institute</a:t>
            </a:r>
            <a:endParaRPr lang="en-US" sz="14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400" spc="50" dirty="0">
              <a:solidFill>
                <a:srgbClr val="F9BE6F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49" y="381000"/>
            <a:ext cx="3953250" cy="541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9050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For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the accompanying lesson 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plan </a:t>
            </a:r>
            <a:endParaRPr lang="en-US" sz="3200" spc="50" dirty="0" smtClean="0">
              <a:solidFill>
                <a:srgbClr val="F9BE6F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and 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more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information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,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visit: </a:t>
            </a:r>
            <a:r>
              <a:rPr lang="en-US" sz="2400" spc="50" dirty="0">
                <a:latin typeface="Footlight MT Light" panose="0204060206030A020304" pitchFamily="18" charset="0"/>
                <a:ea typeface="+mj-ea"/>
                <a:cs typeface="+mj-cs"/>
              </a:rPr>
              <a:t>http://mhs.mt.gov/education/women/HazelHunkins </a:t>
            </a:r>
            <a:endParaRPr lang="en-US" sz="3200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6425" y="4572000"/>
            <a:ext cx="397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Montana Historical Society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Outreach and Interpretation Program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P.O</a:t>
            </a:r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. Box </a:t>
            </a:r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201201</a:t>
            </a:r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, Helena, MT </a:t>
            </a:r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59620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406-444-4740</a:t>
            </a:r>
            <a:endParaRPr lang="en-US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0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83</TotalTime>
  <Words>198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Horizon</vt:lpstr>
      <vt:lpstr>Hazel Hunkins:  Billings Suffragist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Montana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Hazel Hunkins: Billings Suffragist</dc:title>
  <dc:creator>Kohl, Martha</dc:creator>
  <cp:lastModifiedBy>Kohl, Martha</cp:lastModifiedBy>
  <cp:revision>16</cp:revision>
  <dcterms:created xsi:type="dcterms:W3CDTF">2016-07-15T18:17:57Z</dcterms:created>
  <dcterms:modified xsi:type="dcterms:W3CDTF">2016-07-21T18:47:10Z</dcterms:modified>
</cp:coreProperties>
</file>