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600" spc="50" dirty="0">
                <a:solidFill>
                  <a:schemeClr val="tx1"/>
                </a:solidFill>
                <a:latin typeface="Footlight MT Light" panose="0204060206030A020304" pitchFamily="18" charset="0"/>
                <a:ea typeface="+mj-ea"/>
                <a:cs typeface="+mj-cs"/>
              </a:rPr>
              <a:t>Historic Case File </a:t>
            </a:r>
            <a:r>
              <a:rPr lang="en-US" sz="2600" spc="50" dirty="0" smtClean="0">
                <a:solidFill>
                  <a:schemeClr val="tx1"/>
                </a:solidFill>
                <a:latin typeface="Footlight MT Light" panose="0204060206030A020304" pitchFamily="18" charset="0"/>
                <a:ea typeface="+mj-ea"/>
                <a:cs typeface="+mj-cs"/>
              </a:rPr>
              <a:t>2 </a:t>
            </a:r>
            <a:r>
              <a:rPr lang="en-US" sz="2600" spc="50" dirty="0">
                <a:solidFill>
                  <a:schemeClr val="tx1"/>
                </a:solidFill>
                <a:latin typeface="Footlight MT Light" panose="0204060206030A020304" pitchFamily="18" charset="0"/>
                <a:ea typeface="+mj-ea"/>
                <a:cs typeface="+mj-cs"/>
              </a:rPr>
              <a:t>Documents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/>
          <a:p>
            <a:r>
              <a:rPr lang="en-US" sz="5400" cap="none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  <a:t>Hazel </a:t>
            </a:r>
            <a:r>
              <a:rPr lang="en-US" sz="5400" cap="none" dirty="0">
                <a:solidFill>
                  <a:srgbClr val="F9BE6F"/>
                </a:solidFill>
                <a:latin typeface="Footlight MT Light" panose="0204060206030A020304" pitchFamily="18" charset="0"/>
              </a:rPr>
              <a:t>H</a:t>
            </a:r>
            <a:r>
              <a:rPr lang="en-US" sz="5400" cap="none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  <a:t>unkins: </a:t>
            </a:r>
            <a:br>
              <a:rPr lang="en-US" sz="5400" cap="none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</a:br>
            <a:r>
              <a:rPr lang="en-US" sz="5400" cap="none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  <a:t>Billings </a:t>
            </a:r>
            <a:r>
              <a:rPr lang="en-US" sz="5400" cap="none" dirty="0">
                <a:solidFill>
                  <a:srgbClr val="F9BE6F"/>
                </a:solidFill>
                <a:latin typeface="Footlight MT Light" panose="0204060206030A020304" pitchFamily="18" charset="0"/>
              </a:rPr>
              <a:t>S</a:t>
            </a:r>
            <a:r>
              <a:rPr lang="en-US" sz="5400" cap="none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  <a:t>uffragist</a:t>
            </a:r>
            <a:endParaRPr lang="en-US" sz="5400" cap="none" dirty="0">
              <a:solidFill>
                <a:srgbClr val="F9BE6F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4953000"/>
            <a:ext cx="2362200" cy="15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4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9050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50" dirty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For </a:t>
            </a:r>
            <a:r>
              <a:rPr lang="en-US" sz="3200" spc="50" dirty="0" smtClean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the accompanying lesson </a:t>
            </a:r>
            <a:r>
              <a:rPr lang="en-US" sz="3200" spc="50" dirty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plan </a:t>
            </a:r>
            <a:endParaRPr lang="en-US" sz="3200" spc="50" dirty="0" smtClean="0">
              <a:solidFill>
                <a:srgbClr val="F9BE6F"/>
              </a:solidFill>
              <a:latin typeface="Footlight MT Light" panose="0204060206030A020304" pitchFamily="18" charset="0"/>
              <a:ea typeface="+mj-ea"/>
              <a:cs typeface="+mj-cs"/>
            </a:endParaRPr>
          </a:p>
          <a:p>
            <a:pPr algn="ctr"/>
            <a:r>
              <a:rPr lang="en-US" sz="3200" spc="50" dirty="0" smtClean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and </a:t>
            </a:r>
            <a:r>
              <a:rPr lang="en-US" sz="3200" spc="50" dirty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more </a:t>
            </a:r>
            <a:r>
              <a:rPr lang="en-US" sz="3200" spc="50" dirty="0" smtClean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information</a:t>
            </a:r>
            <a:r>
              <a:rPr lang="en-US" sz="3200" spc="50" dirty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, </a:t>
            </a:r>
            <a:r>
              <a:rPr lang="en-US" sz="3200" spc="50" dirty="0" smtClean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visit: </a:t>
            </a:r>
            <a:r>
              <a:rPr lang="en-US" sz="2400" spc="50" dirty="0">
                <a:latin typeface="Footlight MT Light" panose="0204060206030A020304" pitchFamily="18" charset="0"/>
                <a:ea typeface="+mj-ea"/>
                <a:cs typeface="+mj-cs"/>
              </a:rPr>
              <a:t>http://mhs.mt.gov/education/women/HazelHunkins </a:t>
            </a:r>
            <a:endParaRPr lang="en-US" sz="3200" spc="50" dirty="0">
              <a:latin typeface="Footlight MT Light" panose="0204060206030A020304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6425" y="4572000"/>
            <a:ext cx="3971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Montana Historical Society</a:t>
            </a:r>
          </a:p>
          <a:p>
            <a:pPr algn="ctr"/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Outreach and Interpretation Program</a:t>
            </a:r>
          </a:p>
          <a:p>
            <a:pPr algn="ctr"/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P.O</a:t>
            </a:r>
            <a:r>
              <a:rPr lang="en-US" spc="50" dirty="0">
                <a:latin typeface="Footlight MT Light" panose="0204060206030A020304" pitchFamily="18" charset="0"/>
                <a:ea typeface="+mj-ea"/>
                <a:cs typeface="+mj-cs"/>
              </a:rPr>
              <a:t>. Box </a:t>
            </a:r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201201</a:t>
            </a:r>
            <a:r>
              <a:rPr lang="en-US" spc="50" dirty="0">
                <a:latin typeface="Footlight MT Light" panose="0204060206030A020304" pitchFamily="18" charset="0"/>
                <a:ea typeface="+mj-ea"/>
                <a:cs typeface="+mj-cs"/>
              </a:rPr>
              <a:t>, Helena, MT </a:t>
            </a:r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59620</a:t>
            </a:r>
          </a:p>
          <a:p>
            <a:pPr algn="ctr"/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406-444-4740</a:t>
            </a:r>
            <a:endParaRPr lang="en-US" spc="50" dirty="0">
              <a:latin typeface="Footlight MT Light" panose="0204060206030A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00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152400" y="838200"/>
            <a:ext cx="3200400" cy="1905000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“Why We Don’t Want to Vote,” Woman’s Home Page, </a:t>
            </a:r>
            <a:r>
              <a:rPr lang="en-US" sz="1600" i="1" dirty="0">
                <a:solidFill>
                  <a:srgbClr val="F9BE6F"/>
                </a:solidFill>
                <a:latin typeface="Bookman Old Style" panose="02050604050505020204" pitchFamily="18" charset="0"/>
              </a:rPr>
              <a:t>Bridgeport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[Connecticut]</a:t>
            </a:r>
            <a:r>
              <a:rPr lang="en-US" sz="1600" i="1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 Evening </a:t>
            </a:r>
            <a:r>
              <a:rPr lang="en-US" sz="1600" i="1" dirty="0">
                <a:solidFill>
                  <a:srgbClr val="F9BE6F"/>
                </a:solidFill>
                <a:latin typeface="Bookman Old Style" panose="02050604050505020204" pitchFamily="18" charset="0"/>
              </a:rPr>
              <a:t>Farmer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, April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30, 1910</a:t>
            </a:r>
            <a:endParaRPr lang="en-US" sz="1600" dirty="0" smtClean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The full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page </a:t>
            </a: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is available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at </a:t>
            </a:r>
            <a:r>
              <a:rPr lang="en-US" sz="1400" u="sng" dirty="0">
                <a:solidFill>
                  <a:srgbClr val="F9BE6F"/>
                </a:solidFill>
                <a:latin typeface="Bookman Old Style" panose="02050604050505020204" pitchFamily="18" charset="0"/>
              </a:rPr>
              <a:t>http://</a:t>
            </a:r>
            <a:r>
              <a:rPr lang="en-US" sz="1400" u="sng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chroniclingamerica.loc.gov/lccn/sn84022472/1910-04-30/ed-1/seq-8.pdf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 </a:t>
            </a:r>
            <a:endParaRPr lang="en-US" sz="1600" spc="50" dirty="0">
              <a:solidFill>
                <a:srgbClr val="F9BE6F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6688"/>
            <a:ext cx="4191000" cy="56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8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533400" y="838200"/>
            <a:ext cx="2895600" cy="2209800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Typed letter: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Hazel 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Hunkins to Mother, July 8,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1917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(Page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3/6) </a:t>
            </a:r>
            <a:endParaRPr lang="en-US" spc="50" dirty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Source: Hazel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Hunkins-Hallinan Papers, MC 532, box 61, folder 9, Schlesinger Library, Radcliffe </a:t>
            </a: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Institute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7518"/>
            <a:ext cx="3625967" cy="561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4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352273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685800" y="852535"/>
            <a:ext cx="28956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Typed letter: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Hazel Hunkins to Mother, July 8, 1917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(Page 4/6) </a:t>
            </a:r>
            <a:endParaRPr lang="en-US" spc="50" dirty="0" smtClean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lang="en-US" sz="1600" dirty="0" smtClean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Source: Hazel Hunkins-Hallinan Papers, MC 532, box 61, folder 9, Schlesinger Library, Radcliffe Institute</a:t>
            </a:r>
          </a:p>
        </p:txBody>
      </p:sp>
    </p:spTree>
    <p:extLst>
      <p:ext uri="{BB962C8B-B14F-4D97-AF65-F5344CB8AC3E}">
        <p14:creationId xmlns:p14="http://schemas.microsoft.com/office/powerpoint/2010/main" val="37562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3540520" cy="558229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381000" y="838200"/>
            <a:ext cx="30480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Typed letter: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Hazel Hunkins to Mother, July 8, 1917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(Page 5/6) </a:t>
            </a:r>
            <a:endParaRPr lang="en-US" spc="50" dirty="0" smtClean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lang="en-US" sz="1600" dirty="0" smtClean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Source: Hazel Hunkins-Hallinan Papers, MC 532, box 61, folder 9, Schlesinger Library, Radcliffe Institute</a:t>
            </a:r>
          </a:p>
        </p:txBody>
      </p:sp>
    </p:spTree>
    <p:extLst>
      <p:ext uri="{BB962C8B-B14F-4D97-AF65-F5344CB8AC3E}">
        <p14:creationId xmlns:p14="http://schemas.microsoft.com/office/powerpoint/2010/main" val="36386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364347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381000" y="838200"/>
            <a:ext cx="30480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Typed letter: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Hazel Hunkins to Mother, July 8, 1917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(Page 6/6) </a:t>
            </a:r>
            <a:endParaRPr lang="en-US" spc="50" dirty="0" smtClean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lang="en-US" sz="1600" dirty="0" smtClean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Source: Hazel Hunkins-Hallinan Papers, MC 532, box 61, folder 9, Schlesinger Library, Radcliffe Institute</a:t>
            </a:r>
          </a:p>
        </p:txBody>
      </p:sp>
    </p:spTree>
    <p:extLst>
      <p:ext uri="{BB962C8B-B14F-4D97-AF65-F5344CB8AC3E}">
        <p14:creationId xmlns:p14="http://schemas.microsoft.com/office/powerpoint/2010/main" val="34446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381000" y="762000"/>
            <a:ext cx="3048000" cy="1905000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“Women Fight, Weep, and Rip </a:t>
            </a:r>
            <a:r>
              <a:rPr lang="en-US" sz="1600" dirty="0" err="1">
                <a:solidFill>
                  <a:srgbClr val="F9BE6F"/>
                </a:solidFill>
                <a:latin typeface="Bookman Old Style" panose="02050604050505020204" pitchFamily="18" charset="0"/>
              </a:rPr>
              <a:t>Suff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 Banners,” </a:t>
            </a:r>
            <a:r>
              <a:rPr lang="en-US" sz="1600" i="1" dirty="0">
                <a:solidFill>
                  <a:srgbClr val="F9BE6F"/>
                </a:solidFill>
                <a:latin typeface="Bookman Old Style" panose="02050604050505020204" pitchFamily="18" charset="0"/>
              </a:rPr>
              <a:t>Topeka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[Kansas] </a:t>
            </a:r>
            <a:r>
              <a:rPr lang="en-US" sz="1600" i="1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State </a:t>
            </a:r>
            <a:r>
              <a:rPr lang="en-US" sz="1600" i="1" dirty="0">
                <a:solidFill>
                  <a:srgbClr val="F9BE6F"/>
                </a:solidFill>
                <a:latin typeface="Bookman Old Style" panose="02050604050505020204" pitchFamily="18" charset="0"/>
              </a:rPr>
              <a:t>Journal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, June 21,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1917 </a:t>
            </a:r>
            <a:endParaRPr lang="en-US" sz="1600" dirty="0" smtClean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The full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page </a:t>
            </a: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is available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at </a:t>
            </a:r>
            <a:r>
              <a:rPr lang="en-US" sz="1400" u="sng" dirty="0">
                <a:solidFill>
                  <a:srgbClr val="F9BE6F"/>
                </a:solidFill>
                <a:latin typeface="Bookman Old Style" panose="02050604050505020204" pitchFamily="18" charset="0"/>
              </a:rPr>
              <a:t>http://chroniclingamerica.loc.gov/lccn/sn82016014/1917-06-21/ed-1/seq-1.pdf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and </a:t>
            </a:r>
            <a:r>
              <a:rPr lang="en-US" sz="1400" u="sng" dirty="0">
                <a:solidFill>
                  <a:srgbClr val="F9BE6F"/>
                </a:solidFill>
                <a:latin typeface="Bookman Old Style" panose="02050604050505020204" pitchFamily="18" charset="0"/>
              </a:rPr>
              <a:t>http://</a:t>
            </a:r>
            <a:r>
              <a:rPr lang="en-US" sz="1400" u="sng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chroniclingamerica.loc.gov/lccn/sn82016014/1917-06-21/ed-1/seq-2.pdf</a:t>
            </a: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 </a:t>
            </a:r>
            <a:endParaRPr lang="en-US" sz="1600" spc="50" dirty="0">
              <a:solidFill>
                <a:srgbClr val="F9BE6F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1"/>
            <a:ext cx="182453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1"/>
            <a:ext cx="19431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3976"/>
            <a:ext cx="19240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5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152400" y="838200"/>
            <a:ext cx="2895600" cy="1905000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“National Anti-Suffrage Association,” c. 1911, Harris and Ewing,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photographer </a:t>
            </a:r>
            <a:endParaRPr lang="en-US" sz="1600" dirty="0" smtClean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Source: Harris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&amp; Ewing Collection, Library of Congress Prints and Photographs Division, Washington, D.C. LC-USZ62-25338 </a:t>
            </a:r>
            <a:endParaRPr lang="en-US" sz="1600" spc="50" dirty="0">
              <a:solidFill>
                <a:srgbClr val="F9BE6F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453" y="457200"/>
            <a:ext cx="5410200" cy="4362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2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76200" y="838200"/>
            <a:ext cx="3048000" cy="1905000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“Retail Liquor Dealers to Fight Woman Suffrage,” </a:t>
            </a:r>
            <a:r>
              <a:rPr lang="en-US" sz="1600" i="1" dirty="0">
                <a:solidFill>
                  <a:srgbClr val="F9BE6F"/>
                </a:solidFill>
                <a:latin typeface="Bookman Old Style" panose="02050604050505020204" pitchFamily="18" charset="0"/>
              </a:rPr>
              <a:t>Ronan Pioneer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, March 6, 1914 (Column 5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) </a:t>
            </a:r>
            <a:endParaRPr lang="en-US" sz="1600" dirty="0" smtClean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The full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page </a:t>
            </a: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is available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at </a:t>
            </a:r>
            <a:r>
              <a:rPr lang="en-US" sz="1400" u="sng" dirty="0">
                <a:solidFill>
                  <a:srgbClr val="F9BE6F"/>
                </a:solidFill>
                <a:latin typeface="Bookman Old Style" panose="02050604050505020204" pitchFamily="18" charset="0"/>
              </a:rPr>
              <a:t>http://chroniclingamerica.loc.gov/lccn/sn86075298/1914-03-06/ed-1/seq-1.pdf</a:t>
            </a:r>
            <a:endParaRPr lang="en-US" sz="1600" spc="50" dirty="0">
              <a:solidFill>
                <a:srgbClr val="F9BE6F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304800"/>
            <a:ext cx="25622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25622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4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184</TotalTime>
  <Words>314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Horizon</vt:lpstr>
      <vt:lpstr>Hazel Hunkins:  Billings Suffragist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Montana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Hazel Hunkins: Billings Suffragist</dc:title>
  <dc:creator>Kohl, Martha</dc:creator>
  <cp:lastModifiedBy>Kohl, Martha</cp:lastModifiedBy>
  <cp:revision>20</cp:revision>
  <dcterms:created xsi:type="dcterms:W3CDTF">2016-07-15T18:17:57Z</dcterms:created>
  <dcterms:modified xsi:type="dcterms:W3CDTF">2016-07-21T18:45:34Z</dcterms:modified>
</cp:coreProperties>
</file>